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0"/>
  </p:notesMasterIdLst>
  <p:handoutMasterIdLst>
    <p:handoutMasterId r:id="rId101"/>
  </p:handoutMasterIdLst>
  <p:sldIdLst>
    <p:sldId id="256" r:id="rId5"/>
    <p:sldId id="615" r:id="rId6"/>
    <p:sldId id="537" r:id="rId7"/>
    <p:sldId id="533" r:id="rId8"/>
    <p:sldId id="556" r:id="rId9"/>
    <p:sldId id="642" r:id="rId10"/>
    <p:sldId id="506" r:id="rId11"/>
    <p:sldId id="507" r:id="rId12"/>
    <p:sldId id="616" r:id="rId13"/>
    <p:sldId id="508" r:id="rId14"/>
    <p:sldId id="547" r:id="rId15"/>
    <p:sldId id="538" r:id="rId16"/>
    <p:sldId id="539" r:id="rId17"/>
    <p:sldId id="611" r:id="rId18"/>
    <p:sldId id="609" r:id="rId19"/>
    <p:sldId id="620" r:id="rId20"/>
    <p:sldId id="614" r:id="rId21"/>
    <p:sldId id="608" r:id="rId22"/>
    <p:sldId id="610" r:id="rId23"/>
    <p:sldId id="613" r:id="rId24"/>
    <p:sldId id="625" r:id="rId25"/>
    <p:sldId id="644" r:id="rId26"/>
    <p:sldId id="627" r:id="rId27"/>
    <p:sldId id="601" r:id="rId28"/>
    <p:sldId id="510" r:id="rId29"/>
    <p:sldId id="511" r:id="rId30"/>
    <p:sldId id="650" r:id="rId31"/>
    <p:sldId id="512" r:id="rId32"/>
    <p:sldId id="646" r:id="rId33"/>
    <p:sldId id="602" r:id="rId34"/>
    <p:sldId id="509" r:id="rId35"/>
    <p:sldId id="612" r:id="rId36"/>
    <p:sldId id="624" r:id="rId37"/>
    <p:sldId id="514" r:id="rId38"/>
    <p:sldId id="617" r:id="rId39"/>
    <p:sldId id="587" r:id="rId40"/>
    <p:sldId id="513" r:id="rId41"/>
    <p:sldId id="541" r:id="rId42"/>
    <p:sldId id="542" r:id="rId43"/>
    <p:sldId id="546" r:id="rId44"/>
    <p:sldId id="258" r:id="rId45"/>
    <p:sldId id="557" r:id="rId46"/>
    <p:sldId id="548" r:id="rId47"/>
    <p:sldId id="518" r:id="rId48"/>
    <p:sldId id="643" r:id="rId49"/>
    <p:sldId id="279" r:id="rId50"/>
    <p:sldId id="543" r:id="rId51"/>
    <p:sldId id="544" r:id="rId52"/>
    <p:sldId id="524" r:id="rId53"/>
    <p:sldId id="525" r:id="rId54"/>
    <p:sldId id="526" r:id="rId55"/>
    <p:sldId id="621" r:id="rId56"/>
    <p:sldId id="259" r:id="rId57"/>
    <p:sldId id="574" r:id="rId58"/>
    <p:sldId id="282" r:id="rId59"/>
    <p:sldId id="283" r:id="rId60"/>
    <p:sldId id="552" r:id="rId61"/>
    <p:sldId id="553" r:id="rId62"/>
    <p:sldId id="287" r:id="rId63"/>
    <p:sldId id="289" r:id="rId64"/>
    <p:sldId id="545" r:id="rId65"/>
    <p:sldId id="622" r:id="rId66"/>
    <p:sldId id="623" r:id="rId67"/>
    <p:sldId id="645" r:id="rId68"/>
    <p:sldId id="600" r:id="rId69"/>
    <p:sldId id="618" r:id="rId70"/>
    <p:sldId id="273" r:id="rId71"/>
    <p:sldId id="491" r:id="rId72"/>
    <p:sldId id="528" r:id="rId73"/>
    <p:sldId id="549" r:id="rId74"/>
    <p:sldId id="634" r:id="rId75"/>
    <p:sldId id="636" r:id="rId76"/>
    <p:sldId id="529" r:id="rId77"/>
    <p:sldId id="493" r:id="rId78"/>
    <p:sldId id="640" r:id="rId79"/>
    <p:sldId id="641" r:id="rId80"/>
    <p:sldId id="628" r:id="rId81"/>
    <p:sldId id="550" r:id="rId82"/>
    <p:sldId id="631" r:id="rId83"/>
    <p:sldId id="554" r:id="rId84"/>
    <p:sldId id="532" r:id="rId85"/>
    <p:sldId id="551" r:id="rId86"/>
    <p:sldId id="633" r:id="rId87"/>
    <p:sldId id="555" r:id="rId88"/>
    <p:sldId id="639" r:id="rId89"/>
    <p:sldId id="492" r:id="rId90"/>
    <p:sldId id="536" r:id="rId91"/>
    <p:sldId id="494" r:id="rId92"/>
    <p:sldId id="495" r:id="rId93"/>
    <p:sldId id="266" r:id="rId94"/>
    <p:sldId id="267" r:id="rId95"/>
    <p:sldId id="268" r:id="rId96"/>
    <p:sldId id="269" r:id="rId97"/>
    <p:sldId id="270" r:id="rId98"/>
    <p:sldId id="647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014067"/>
    <a:srgbClr val="014E7D"/>
    <a:srgbClr val="013657"/>
    <a:srgbClr val="01456F"/>
    <a:srgbClr val="014B79"/>
    <a:srgbClr val="0937C9"/>
    <a:srgbClr val="002774"/>
    <a:srgbClr val="929A4A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5C606-0122-44D8-A6F6-31368D28232D}" v="3" dt="2022-12-09T15:52:58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040" autoAdjust="0"/>
  </p:normalViewPr>
  <p:slideViewPr>
    <p:cSldViewPr snapToGrid="0" showGuides="1">
      <p:cViewPr varScale="1">
        <p:scale>
          <a:sx n="60" d="100"/>
          <a:sy n="60" d="100"/>
        </p:scale>
        <p:origin x="360" y="78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8254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65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83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89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6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0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58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67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51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5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3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</a:t>
            </a:r>
          </a:p>
          <a:p>
            <a:r>
              <a:rPr lang="en-US" dirty="0"/>
              <a:t>Canada Post</a:t>
            </a:r>
          </a:p>
          <a:p>
            <a:r>
              <a:rPr lang="en-US" dirty="0"/>
              <a:t>Shubenacadie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36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10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13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87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33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00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0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963C26"/>
              </a:buClr>
              <a:buFont typeface="Wingdings" pitchFamily="2" charset="2"/>
              <a:buNone/>
            </a:pPr>
            <a:endParaRPr lang="en-CA" dirty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963C26"/>
              </a:buClr>
              <a:buFont typeface="Wingdings" pitchFamily="2" charset="2"/>
              <a:buNone/>
            </a:pPr>
            <a:endParaRPr lang="en-CA" dirty="0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963C26"/>
              </a:buClr>
              <a:buFont typeface="Wingdings" pitchFamily="2" charset="2"/>
              <a:buNone/>
            </a:pPr>
            <a:endParaRPr lang="en-CA" dirty="0"/>
          </a:p>
        </p:txBody>
      </p:sp>
      <p:sp>
        <p:nvSpPr>
          <p:cNvPr id="7066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706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r>
              <a:rPr lang="de-DE" dirty="0">
                <a:latin typeface="Arial" charset="0"/>
              </a:rPr>
              <a:t>Effective sentences are short and stress important ideas. Sentences of 20 or fewer words are easiest to understand.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pPr>
              <a:defRPr/>
            </a:pPr>
            <a:fld id="{BFFF1470-60C9-4D83-8D19-FCE72567E55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90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9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56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8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33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2016 by Nelson Education Ltd.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37848-B427-49DE-A4DA-935D615E20D6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9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1DEBC3E-CEF8-E0BE-F4AC-05AAB360445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521127" y="339122"/>
            <a:ext cx="2761649" cy="8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94E2D767-6339-4FF1-90DE-E5C7C59222F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5FC0F-20F5-4A41-B2A9-CF63C6E2798C}"/>
              </a:ext>
            </a:extLst>
          </p:cNvPr>
          <p:cNvSpPr/>
          <p:nvPr userDrawn="1"/>
        </p:nvSpPr>
        <p:spPr>
          <a:xfrm>
            <a:off x="355106" y="310718"/>
            <a:ext cx="11496583" cy="6232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628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358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1723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657476"/>
            <a:ext cx="5475290" cy="3460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1723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657476"/>
            <a:ext cx="5475600" cy="3460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7315DFB-5957-0ACD-9AB6-A0D78F13C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2A54478-C070-07DB-B54E-4D2D7646F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328AB63-BB91-495F-2B86-9488F67ED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CF1938C-EA09-9FF7-B2BD-A08D0F710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988" y="330483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1D8F6E2-0E52-C6E8-6AC0-0FB54753B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988" y="330483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A2F0B9E-58A1-62AA-A48F-59012BD77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988" y="330483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CAFD754-A4EA-E151-699A-E98B4D943E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2F883C3-A855-62A0-BD1B-C110B6ADE43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521127" y="339122"/>
            <a:ext cx="2761649" cy="8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119382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225ACB2-E81B-8639-A87E-C389E0BA2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CA03CC7-614B-BAD0-815A-E144687D9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0"/>
            <a:ext cx="13396404" cy="74750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585" y="913068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3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585" y="2595432"/>
            <a:ext cx="5311516" cy="158595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80F19A5-FD3E-A6F3-16F6-7865A317B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384" y="164183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06BD9E9-66B5-980D-1937-E97ACBF1C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104" y="330483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E5FAF0-2F69-D041-11FF-AEC6C4FEE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34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rgbClr val="FFC000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69CCA1D-5E88-1825-E575-3F2F4DCD9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rgbClr val="FFC000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" name="Lets try it" descr="Icon&#10;&#10;Description automatically generated">
            <a:extLst>
              <a:ext uri="{FF2B5EF4-FFF2-40B4-BE49-F238E27FC236}">
                <a16:creationId xmlns:a16="http://schemas.microsoft.com/office/drawing/2014/main" id="{0D65C583-BB1C-19F1-8940-12A909023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4033" y="95455"/>
            <a:ext cx="2947967" cy="21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5915024" y="-6"/>
            <a:ext cx="6276975" cy="37530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9" y="1776226"/>
            <a:ext cx="11339121" cy="4718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32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32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6473825" y="2171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529" y="363245"/>
            <a:ext cx="11339121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709BF5D-D030-9F33-B5ED-DC3BCA83B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26537" y="369788"/>
            <a:ext cx="2790825" cy="8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DDF75-668B-4542-A38A-9A537757D186}"/>
              </a:ext>
            </a:extLst>
          </p:cNvPr>
          <p:cNvSpPr/>
          <p:nvPr userDrawn="1"/>
        </p:nvSpPr>
        <p:spPr>
          <a:xfrm>
            <a:off x="247650" y="228600"/>
            <a:ext cx="1167765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118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413C21-AAC6-48AD-9C3E-82F78999B8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413C21-AAC6-48AD-9C3E-82F78999B8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D95D15-99E6-4BAF-B9C2-DD5A985BBA96}"/>
              </a:ext>
            </a:extLst>
          </p:cNvPr>
          <p:cNvSpPr/>
          <p:nvPr userDrawn="1"/>
        </p:nvSpPr>
        <p:spPr>
          <a:xfrm>
            <a:off x="7692272" y="0"/>
            <a:ext cx="4499728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14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11" r:id="rId3"/>
    <p:sldLayoutId id="2147483722" r:id="rId4"/>
    <p:sldLayoutId id="2147483706" r:id="rId5"/>
    <p:sldLayoutId id="2147483668" r:id="rId6"/>
    <p:sldLayoutId id="2147483718" r:id="rId7"/>
    <p:sldLayoutId id="2147483674" r:id="rId8"/>
    <p:sldLayoutId id="2147483721" r:id="rId9"/>
    <p:sldLayoutId id="2147483719" r:id="rId10"/>
    <p:sldLayoutId id="2147483720" r:id="rId11"/>
    <p:sldLayoutId id="2147483708" r:id="rId12"/>
    <p:sldLayoutId id="2147483685" r:id="rId13"/>
    <p:sldLayoutId id="2147483704" r:id="rId14"/>
    <p:sldLayoutId id="2147483689" r:id="rId15"/>
    <p:sldLayoutId id="2147483707" r:id="rId16"/>
    <p:sldLayoutId id="2147483710" r:id="rId17"/>
    <p:sldLayoutId id="2147483709" r:id="rId18"/>
    <p:sldLayoutId id="2147483712" r:id="rId19"/>
    <p:sldLayoutId id="2147483717" r:id="rId20"/>
    <p:sldLayoutId id="2147483692" r:id="rId21"/>
    <p:sldLayoutId id="2147483713" r:id="rId22"/>
    <p:sldLayoutId id="2147483714" r:id="rId23"/>
    <p:sldLayoutId id="2147483715" r:id="rId24"/>
    <p:sldLayoutId id="2147483697" r:id="rId25"/>
    <p:sldLayoutId id="2147483716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en-us/office/animate-text-or-objects-305a1c94-83b1-4778-8df5-fcf7a9b7b7c6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animate-text-or-objects-305a1c94-83b1-4778-8df5-fcf7a9b7b7c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animate-text-or-objects-305a1c94-83b1-4778-8df5-fcf7a9b7b7c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add-animation-to-slides%E2%80%8B-7db07067-4d78-40b5-bc87-5ff4f5ff6ff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insert-a-picture-in-powerpoint-5f7368d2-ee94-4b94-a6f2-a663646a07e1#:~:text=a%20picture%20on.-,On%20the%20Insert%20menu%2C%20point%20at%20Picture%2C%20and%20then%20select,all%20the%20pictures%20you%20want.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insert-a-picture-in-powerpoint-5f7368d2-ee94-4b94-a6f2-a663646a07e1#:~:text=a%20picture%20on.-,On%20the%20Insert%20menu%2C%20point%20at%20Picture%2C%20and%20then%20select,all%20the%20pictures%20you%20want.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en-us/office/insert-a-picture-in-powerpoint-5f7368d2-ee94-4b94-a6f2-a663646a07e1#:~:text=a%20picture%20on.-,On%20the%20Insert%20menu%2C%20point%20at%20Picture%2C%20and%20then%20select,all%20the%20pictures%20you%20want.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3.svg"/><Relationship Id="rId4" Type="http://schemas.openxmlformats.org/officeDocument/2006/relationships/image" Target="../media/image41.png"/><Relationship Id="rId9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upport.microsoft.com/en-us/office/apply-multiple-animation-effects-to-one-object-9bb7b925-ab0f-47d4-bc11-85d939194bed#:~:text=Open%20the%20Animation%20Pane,and%20pick%20another%20animation%20effect.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animate-text-or-objects-305a1c94-83b1-4778-8df5-fcf7a9b7b7c6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7357" y="2287533"/>
            <a:ext cx="7766936" cy="983625"/>
          </a:xfrm>
        </p:spPr>
        <p:txBody>
          <a:bodyPr>
            <a:normAutofit fontScale="90000"/>
          </a:bodyPr>
          <a:lstStyle/>
          <a:p>
            <a:r>
              <a:rPr lang="en-CA" sz="6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&amp; Delivering</a:t>
            </a:r>
            <a:br>
              <a:rPr lang="en-CA" sz="6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sz="9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9C2303-F061-88C8-8152-4B433933D536}"/>
              </a:ext>
            </a:extLst>
          </p:cNvPr>
          <p:cNvSpPr txBox="1">
            <a:spLocks/>
          </p:cNvSpPr>
          <p:nvPr/>
        </p:nvSpPr>
        <p:spPr>
          <a:xfrm>
            <a:off x="5172075" y="286568"/>
            <a:ext cx="7766936" cy="164630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67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3A9CB-BDE4-4326-A4D8-67919ED16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54" y="2655088"/>
            <a:ext cx="7563729" cy="42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781EF-B441-DEE8-0A08-63AF91D7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018" y="766917"/>
            <a:ext cx="7458660" cy="231348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Focus is on YOU!</a:t>
            </a:r>
          </a:p>
          <a:p>
            <a:pPr marL="0" indent="0" algn="ctr">
              <a:buNone/>
            </a:pPr>
            <a:r>
              <a:rPr lang="en-US" sz="4800" dirty="0"/>
              <a:t>Slides and props provide EMPHASIS.</a:t>
            </a:r>
            <a:endParaRPr lang="en-CA" sz="4800" dirty="0"/>
          </a:p>
        </p:txBody>
      </p:sp>
      <p:pic>
        <p:nvPicPr>
          <p:cNvPr id="2" name="Picture 1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7FD0FE2-4FD0-2595-E8C1-FE412CA11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643" y="3057913"/>
            <a:ext cx="4363059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781EF-B441-DEE8-0A08-63AF91D7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667865"/>
            <a:ext cx="10835122" cy="5361954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Focus is on YOU!</a:t>
            </a:r>
          </a:p>
          <a:p>
            <a:pPr marL="0" indent="0">
              <a:buNone/>
            </a:pPr>
            <a:r>
              <a:rPr lang="en-US" sz="4800" dirty="0"/>
              <a:t>Slides provide EMPHASIS.</a:t>
            </a:r>
            <a:endParaRPr lang="en-CA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A3E00-27B8-18EF-88D6-1513BFE46859}"/>
              </a:ext>
            </a:extLst>
          </p:cNvPr>
          <p:cNvSpPr/>
          <p:nvPr/>
        </p:nvSpPr>
        <p:spPr>
          <a:xfrm>
            <a:off x="480298" y="4529435"/>
            <a:ext cx="24913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Read a script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Put up boring</a:t>
            </a:r>
            <a:b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slides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D68EEEC-457B-BE1E-CFD4-FBDFEDA8DA8A}"/>
              </a:ext>
            </a:extLst>
          </p:cNvPr>
          <p:cNvSpPr/>
          <p:nvPr/>
        </p:nvSpPr>
        <p:spPr>
          <a:xfrm rot="10800000">
            <a:off x="4252416" y="5836829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E6748C5D-F663-9EF6-6672-B8C76949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65" y="4553353"/>
            <a:ext cx="4807698" cy="19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781EF-B441-DEE8-0A08-63AF91D7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667865"/>
            <a:ext cx="10835122" cy="5361954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Focus is on YOU!</a:t>
            </a:r>
          </a:p>
          <a:p>
            <a:pPr marL="0" indent="0">
              <a:buNone/>
            </a:pPr>
            <a:r>
              <a:rPr lang="en-US" sz="4800" dirty="0"/>
              <a:t>Slides provide EMPHASIS.</a:t>
            </a:r>
            <a:endParaRPr lang="en-CA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A3E00-27B8-18EF-88D6-1513BFE46859}"/>
              </a:ext>
            </a:extLst>
          </p:cNvPr>
          <p:cNvSpPr/>
          <p:nvPr/>
        </p:nvSpPr>
        <p:spPr>
          <a:xfrm>
            <a:off x="480298" y="4529435"/>
            <a:ext cx="24913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Read a script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Put up boring</a:t>
            </a:r>
            <a:b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slides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DB12BC-B362-3726-3C76-4D2158295894}"/>
              </a:ext>
            </a:extLst>
          </p:cNvPr>
          <p:cNvSpPr/>
          <p:nvPr/>
        </p:nvSpPr>
        <p:spPr>
          <a:xfrm>
            <a:off x="3518097" y="3046731"/>
            <a:ext cx="42559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Present without a script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Slides support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D68EEEC-457B-BE1E-CFD4-FBDFEDA8DA8A}"/>
              </a:ext>
            </a:extLst>
          </p:cNvPr>
          <p:cNvSpPr/>
          <p:nvPr/>
        </p:nvSpPr>
        <p:spPr>
          <a:xfrm rot="16200000">
            <a:off x="5086202" y="5721851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847E0E0C-4751-C125-5523-EA8F8B65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65" y="4553353"/>
            <a:ext cx="4807698" cy="19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9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781EF-B441-DEE8-0A08-63AF91D7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667865"/>
            <a:ext cx="10835122" cy="5361954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Focus is on YOU</a:t>
            </a:r>
          </a:p>
          <a:p>
            <a:pPr marL="0" indent="0">
              <a:buNone/>
            </a:pPr>
            <a:r>
              <a:rPr lang="en-US" sz="4800" dirty="0"/>
              <a:t>Slides provide EMPHASIS</a:t>
            </a:r>
            <a:endParaRPr lang="en-CA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A3E00-27B8-18EF-88D6-1513BFE46859}"/>
              </a:ext>
            </a:extLst>
          </p:cNvPr>
          <p:cNvSpPr/>
          <p:nvPr/>
        </p:nvSpPr>
        <p:spPr>
          <a:xfrm>
            <a:off x="480298" y="4529435"/>
            <a:ext cx="24913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Read a script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Put up boring</a:t>
            </a:r>
            <a:b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slides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DB12BC-B362-3726-3C76-4D2158295894}"/>
              </a:ext>
            </a:extLst>
          </p:cNvPr>
          <p:cNvSpPr/>
          <p:nvPr/>
        </p:nvSpPr>
        <p:spPr>
          <a:xfrm>
            <a:off x="3518097" y="3046731"/>
            <a:ext cx="42559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Present without a script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Slides support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0EDE43-57C1-31A7-FFB5-8798445C1C9F}"/>
              </a:ext>
            </a:extLst>
          </p:cNvPr>
          <p:cNvSpPr/>
          <p:nvPr/>
        </p:nvSpPr>
        <p:spPr>
          <a:xfrm>
            <a:off x="7774007" y="4123949"/>
            <a:ext cx="42677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Present without a script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Strong connection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Slides provide emphasis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D68EEEC-457B-BE1E-CFD4-FBDFEDA8DA8A}"/>
              </a:ext>
            </a:extLst>
          </p:cNvPr>
          <p:cNvSpPr/>
          <p:nvPr/>
        </p:nvSpPr>
        <p:spPr>
          <a:xfrm>
            <a:off x="5964814" y="5900687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574EA5C1-9C28-441B-452B-6AC4AC8F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65" y="4553353"/>
            <a:ext cx="4807698" cy="19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95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16" y="468586"/>
            <a:ext cx="8806297" cy="616482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Speak casually without reading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 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Change pitch and tone.</a:t>
            </a:r>
          </a:p>
        </p:txBody>
      </p:sp>
      <p:pic>
        <p:nvPicPr>
          <p:cNvPr id="3074" name="Picture 2" descr="How to Spot an Effective Guest Speaker | Northstar Meetings Group">
            <a:extLst>
              <a:ext uri="{FF2B5EF4-FFF2-40B4-BE49-F238E27FC236}">
                <a16:creationId xmlns:a16="http://schemas.microsoft.com/office/drawing/2014/main" id="{6BB7F769-7AC2-8065-47BD-2B121FFB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3" y="1307861"/>
            <a:ext cx="87630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409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68" y="1450416"/>
            <a:ext cx="8437329" cy="1157458"/>
          </a:xfrm>
        </p:spPr>
        <p:txBody>
          <a:bodyPr/>
          <a:lstStyle/>
          <a:p>
            <a:pPr marL="0" indent="0">
              <a:buNone/>
            </a:pPr>
            <a:r>
              <a:rPr lang="en-US" sz="6000" dirty="0"/>
              <a:t>Interact &amp; engage</a:t>
            </a:r>
            <a:endParaRPr lang="en-CA" sz="6000" dirty="0"/>
          </a:p>
        </p:txBody>
      </p:sp>
      <p:pic>
        <p:nvPicPr>
          <p:cNvPr id="2" name="Picture 2" descr="How to Spot an Effective Guest Speaker | Northstar Meetings Group">
            <a:extLst>
              <a:ext uri="{FF2B5EF4-FFF2-40B4-BE49-F238E27FC236}">
                <a16:creationId xmlns:a16="http://schemas.microsoft.com/office/drawing/2014/main" id="{C9AED0BE-E202-4CB6-C549-560BAEB1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/>
          <a:stretch/>
        </p:blipFill>
        <p:spPr bwMode="auto">
          <a:xfrm>
            <a:off x="368968" y="2623443"/>
            <a:ext cx="5363394" cy="354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w to Make Eye Contact with Audience | Public Speaking - YouTube">
            <a:extLst>
              <a:ext uri="{FF2B5EF4-FFF2-40B4-BE49-F238E27FC236}">
                <a16:creationId xmlns:a16="http://schemas.microsoft.com/office/drawing/2014/main" id="{C500A90F-1631-AA77-ABB0-984EC8960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2" b="12603"/>
          <a:stretch/>
        </p:blipFill>
        <p:spPr bwMode="auto">
          <a:xfrm>
            <a:off x="5732363" y="2623443"/>
            <a:ext cx="4729676" cy="354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4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16" y="404418"/>
            <a:ext cx="8806297" cy="616482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Make eye contact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 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around the room</a:t>
            </a:r>
          </a:p>
        </p:txBody>
      </p:sp>
      <p:pic>
        <p:nvPicPr>
          <p:cNvPr id="4098" name="Picture 2" descr="How to Make Eye Contact with Audience | Public Speaking - YouTube">
            <a:extLst>
              <a:ext uri="{FF2B5EF4-FFF2-40B4-BE49-F238E27FC236}">
                <a16:creationId xmlns:a16="http://schemas.microsoft.com/office/drawing/2014/main" id="{21F8F83B-69A4-EE01-5FDE-34C69BBBF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3"/>
          <a:stretch/>
        </p:blipFill>
        <p:spPr bwMode="auto">
          <a:xfrm>
            <a:off x="474487" y="1367222"/>
            <a:ext cx="8518358" cy="41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21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54" y="818919"/>
            <a:ext cx="8806297" cy="522016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Dress appropriately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Watch your body language</a:t>
            </a:r>
          </a:p>
        </p:txBody>
      </p:sp>
      <p:pic>
        <p:nvPicPr>
          <p:cNvPr id="8" name="Picture 2" descr="How to Spot an Effective Guest Speaker | Northstar Meetings Group">
            <a:extLst>
              <a:ext uri="{FF2B5EF4-FFF2-40B4-BE49-F238E27FC236}">
                <a16:creationId xmlns:a16="http://schemas.microsoft.com/office/drawing/2014/main" id="{F05509FC-D89F-6504-BDD0-084A7C3D2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/>
          <a:stretch/>
        </p:blipFill>
        <p:spPr bwMode="auto">
          <a:xfrm>
            <a:off x="368968" y="1812285"/>
            <a:ext cx="5363394" cy="354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w to Make Eye Contact with Audience | Public Speaking - YouTube">
            <a:extLst>
              <a:ext uri="{FF2B5EF4-FFF2-40B4-BE49-F238E27FC236}">
                <a16:creationId xmlns:a16="http://schemas.microsoft.com/office/drawing/2014/main" id="{65FA089C-9C7F-A7B8-9DB7-7CD44F158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2" b="12603"/>
          <a:stretch/>
        </p:blipFill>
        <p:spPr bwMode="auto">
          <a:xfrm>
            <a:off x="5732363" y="1812285"/>
            <a:ext cx="4729676" cy="354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A30DA7-91C0-302D-3E19-07F971F425F8}"/>
              </a:ext>
            </a:extLst>
          </p:cNvPr>
          <p:cNvSpPr/>
          <p:nvPr/>
        </p:nvSpPr>
        <p:spPr>
          <a:xfrm>
            <a:off x="9469351" y="5623581"/>
            <a:ext cx="17528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(even those </a:t>
            </a:r>
            <a:br>
              <a:rPr lang="en-US" sz="2400" b="1" cap="none" spc="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</a:br>
            <a:r>
              <a:rPr lang="en-US" sz="2400" b="1" cap="none" spc="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waiting!)</a:t>
            </a:r>
          </a:p>
        </p:txBody>
      </p:sp>
      <p:pic>
        <p:nvPicPr>
          <p:cNvPr id="4" name="Picture 2" descr="UTTRI presents at 2019 Canadian International AutoShow - University of  Toronto Transportation Research Institute">
            <a:extLst>
              <a:ext uri="{FF2B5EF4-FFF2-40B4-BE49-F238E27FC236}">
                <a16:creationId xmlns:a16="http://schemas.microsoft.com/office/drawing/2014/main" id="{B436886B-D0A6-40F7-7FBC-CDD9A8BA6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7"/>
          <a:stretch/>
        </p:blipFill>
        <p:spPr bwMode="auto">
          <a:xfrm>
            <a:off x="8578264" y="3831859"/>
            <a:ext cx="3272589" cy="17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93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866274"/>
            <a:ext cx="8806297" cy="5253539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Move around</a:t>
            </a:r>
          </a:p>
        </p:txBody>
      </p:sp>
      <p:pic>
        <p:nvPicPr>
          <p:cNvPr id="5122" name="Picture 2" descr="Corporate Real Estate Executives' Salaries On The Rise@bizfacilities  #EconDev | Meeting, Sales manager, Economic development">
            <a:extLst>
              <a:ext uri="{FF2B5EF4-FFF2-40B4-BE49-F238E27FC236}">
                <a16:creationId xmlns:a16="http://schemas.microsoft.com/office/drawing/2014/main" id="{11049412-6FCC-5794-C86D-9C7B94E8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34" y="1917031"/>
            <a:ext cx="7994422" cy="42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24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99" y="593558"/>
            <a:ext cx="8806297" cy="5253539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Podium and Microphone Presentations</a:t>
            </a:r>
          </a:p>
        </p:txBody>
      </p:sp>
      <p:pic>
        <p:nvPicPr>
          <p:cNvPr id="7170" name="Picture 2" descr="UTTRI presents at 2019 Canadian International AutoShow - University of  Toronto Transportation Research Institute">
            <a:extLst>
              <a:ext uri="{FF2B5EF4-FFF2-40B4-BE49-F238E27FC236}">
                <a16:creationId xmlns:a16="http://schemas.microsoft.com/office/drawing/2014/main" id="{0F87A7E4-4BD5-A0D8-C431-00087FD6A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7"/>
          <a:stretch/>
        </p:blipFill>
        <p:spPr bwMode="auto">
          <a:xfrm>
            <a:off x="984584" y="2374232"/>
            <a:ext cx="7870658" cy="417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40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703F-6705-60A8-133A-1CA55E7D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to expect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BE9C8-1D87-2DC7-953C-A15A4F3AE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classes: Nov 24 and Dec 1</a:t>
            </a:r>
          </a:p>
          <a:p>
            <a:r>
              <a:rPr lang="en-US" dirty="0"/>
              <a:t>Nov 24: presentation tips</a:t>
            </a:r>
          </a:p>
          <a:p>
            <a:r>
              <a:rPr lang="en-US" dirty="0"/>
              <a:t>Dec 1: student (team) presentations</a:t>
            </a:r>
          </a:p>
          <a:p>
            <a:r>
              <a:rPr lang="en-US" dirty="0"/>
              <a:t>Make your own teams of 3-5 students</a:t>
            </a:r>
          </a:p>
          <a:p>
            <a:r>
              <a:rPr lang="en-US" dirty="0"/>
              <a:t>Make a 10 minute presentation</a:t>
            </a:r>
          </a:p>
          <a:p>
            <a:r>
              <a:rPr lang="en-US" dirty="0"/>
              <a:t>Topic: Profile 3 different entrepreneurs</a:t>
            </a:r>
          </a:p>
          <a:p>
            <a:r>
              <a:rPr lang="en-US" dirty="0"/>
              <a:t>Peer reviews at the end of each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77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8" y="5648632"/>
            <a:ext cx="11673322" cy="109138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Smooth transition between speakers</a:t>
            </a:r>
            <a:endParaRPr lang="en-CA" sz="6000" dirty="0"/>
          </a:p>
        </p:txBody>
      </p:sp>
      <p:pic>
        <p:nvPicPr>
          <p:cNvPr id="8194" name="Picture 2" descr="3 differences between speaking to large groups and small groups - The  Business Journals">
            <a:extLst>
              <a:ext uri="{FF2B5EF4-FFF2-40B4-BE49-F238E27FC236}">
                <a16:creationId xmlns:a16="http://schemas.microsoft.com/office/drawing/2014/main" id="{EC935EBD-2F6B-45C9-58A7-1E5DDB7E8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"/>
          <a:stretch/>
        </p:blipFill>
        <p:spPr bwMode="auto">
          <a:xfrm>
            <a:off x="377845" y="927298"/>
            <a:ext cx="8445313" cy="45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B2704-57FA-4548-2003-C62722FB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Be aware…</a:t>
            </a:r>
            <a:endParaRPr lang="en-CA" sz="6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B446B-26ED-B3CA-E09C-F9D90CB7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78" y="1561158"/>
            <a:ext cx="8826190" cy="49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2CAC-A43B-E354-331D-2F38BFDF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Sensitivities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5B07C-3038-E10F-896A-78BEBC057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6647932" cy="4505039"/>
          </a:xfrm>
        </p:spPr>
        <p:txBody>
          <a:bodyPr/>
          <a:lstStyle/>
          <a:p>
            <a:r>
              <a:rPr lang="en-US" dirty="0"/>
              <a:t>Images vs text</a:t>
            </a:r>
          </a:p>
          <a:p>
            <a:r>
              <a:rPr lang="en-US" dirty="0"/>
              <a:t>Pre-reads vs leave-behinds</a:t>
            </a:r>
          </a:p>
          <a:p>
            <a:r>
              <a:rPr lang="en-US" dirty="0"/>
              <a:t>Inappropriate images and </a:t>
            </a:r>
            <a:r>
              <a:rPr lang="en-US" dirty="0" err="1"/>
              <a:t>colours</a:t>
            </a:r>
            <a:endParaRPr lang="en-US" dirty="0"/>
          </a:p>
          <a:p>
            <a:r>
              <a:rPr lang="en-US" dirty="0"/>
              <a:t>Body language</a:t>
            </a:r>
          </a:p>
          <a:p>
            <a:r>
              <a:rPr lang="en-US" dirty="0"/>
              <a:t>Hand gestures</a:t>
            </a:r>
          </a:p>
          <a:p>
            <a:r>
              <a:rPr lang="en-US" dirty="0"/>
              <a:t>Personal space</a:t>
            </a:r>
          </a:p>
          <a:p>
            <a:r>
              <a:rPr lang="en-US" dirty="0"/>
              <a:t>Eye contact</a:t>
            </a:r>
          </a:p>
          <a:p>
            <a:r>
              <a:rPr lang="en-US" dirty="0"/>
              <a:t>Value of time</a:t>
            </a:r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952707-067B-CDB5-907D-3A9768039E36}"/>
              </a:ext>
            </a:extLst>
          </p:cNvPr>
          <p:cNvSpPr/>
          <p:nvPr/>
        </p:nvSpPr>
        <p:spPr>
          <a:xfrm>
            <a:off x="6619461" y="2216283"/>
            <a:ext cx="446487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 </a:t>
            </a:r>
            <a:b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YOUR</a:t>
            </a:r>
            <a:b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RESEARCH!</a:t>
            </a:r>
          </a:p>
        </p:txBody>
      </p:sp>
    </p:spTree>
    <p:extLst>
      <p:ext uri="{BB962C8B-B14F-4D97-AF65-F5344CB8AC3E}">
        <p14:creationId xmlns:p14="http://schemas.microsoft.com/office/powerpoint/2010/main" val="18641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AD4C-A5F7-B2BA-B12E-BD0C4687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far…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4624-335C-5C6A-CF9E-CF5F74420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Speak casually without notes</a:t>
            </a:r>
          </a:p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Change pitch and tone</a:t>
            </a:r>
          </a:p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Interact and engage, move around</a:t>
            </a:r>
          </a:p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Make eye contact</a:t>
            </a:r>
          </a:p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Dress appropriately</a:t>
            </a:r>
          </a:p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Watch body language</a:t>
            </a:r>
          </a:p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Smooth transition between speakers</a:t>
            </a:r>
          </a:p>
          <a:p>
            <a:pPr marL="514350" indent="-514350">
              <a:buClr>
                <a:srgbClr val="EAB200"/>
              </a:buClr>
              <a:buFont typeface="+mj-lt"/>
              <a:buAutoNum type="arabicPeriod"/>
            </a:pPr>
            <a:r>
              <a:rPr lang="en-US" dirty="0"/>
              <a:t>Be culturally aware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026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89946B-D238-4C9C-9F73-D3B7EF466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1122E7-C4C2-1FD3-4E59-EACD7249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91" y="446937"/>
            <a:ext cx="8156135" cy="617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4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18F6E1D-7779-5EA1-7E98-47D421648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7"/>
          <a:stretch/>
        </p:blipFill>
        <p:spPr>
          <a:xfrm>
            <a:off x="418709" y="-329393"/>
            <a:ext cx="7911880" cy="616123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3A2718-0FDD-22E4-D42D-5E9D1B20334B}"/>
              </a:ext>
            </a:extLst>
          </p:cNvPr>
          <p:cNvSpPr/>
          <p:nvPr/>
        </p:nvSpPr>
        <p:spPr>
          <a:xfrm>
            <a:off x="3007975" y="5831840"/>
            <a:ext cx="3261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Benjamin Franklin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D35BBA-E637-DA9F-73AD-21C45EFC0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985" y="2324099"/>
            <a:ext cx="3423841" cy="25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2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yquotesclub.com/wp-content/uploads/2015/07/It-s-not-the-will-to-win-that-mattes.png">
            <a:extLst>
              <a:ext uri="{FF2B5EF4-FFF2-40B4-BE49-F238E27FC236}">
                <a16:creationId xmlns:a16="http://schemas.microsoft.com/office/drawing/2014/main" id="{88B79369-5F74-9B94-4F98-5D8CB5FA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03" y="0"/>
            <a:ext cx="5409666" cy="66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B754330-E79B-BE0B-E116-1B5C7B5C4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959" y="1810516"/>
            <a:ext cx="4273101" cy="32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B754330-E79B-BE0B-E116-1B5C7B5C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959" y="1810516"/>
            <a:ext cx="4273101" cy="32369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37FF88-C722-C4B3-ED24-3A90535D6606}"/>
              </a:ext>
            </a:extLst>
          </p:cNvPr>
          <p:cNvSpPr/>
          <p:nvPr/>
        </p:nvSpPr>
        <p:spPr>
          <a:xfrm>
            <a:off x="-232477" y="5068230"/>
            <a:ext cx="7273483" cy="13681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in battle”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D5CF2-1C8A-2BF8-B3F5-8FE652CE4944}"/>
              </a:ext>
            </a:extLst>
          </p:cNvPr>
          <p:cNvSpPr/>
          <p:nvPr/>
        </p:nvSpPr>
        <p:spPr>
          <a:xfrm>
            <a:off x="-422628" y="-301770"/>
            <a:ext cx="7273483" cy="13681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“The more you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77E7BA-BD53-8A0A-6E97-CD84F36C6293}"/>
              </a:ext>
            </a:extLst>
          </p:cNvPr>
          <p:cNvSpPr/>
          <p:nvPr/>
        </p:nvSpPr>
        <p:spPr>
          <a:xfrm>
            <a:off x="-232477" y="1197170"/>
            <a:ext cx="7273483" cy="17204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sweat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F846D-E8B8-233D-AE20-A43580C0BDBA}"/>
              </a:ext>
            </a:extLst>
          </p:cNvPr>
          <p:cNvSpPr/>
          <p:nvPr/>
        </p:nvSpPr>
        <p:spPr>
          <a:xfrm>
            <a:off x="-1708064" y="2922959"/>
            <a:ext cx="102246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in practice, t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he less you 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CFB32-E105-EDA8-4C3B-51FAF2782F7E}"/>
              </a:ext>
            </a:extLst>
          </p:cNvPr>
          <p:cNvSpPr/>
          <p:nvPr/>
        </p:nvSpPr>
        <p:spPr>
          <a:xfrm>
            <a:off x="-232477" y="4207994"/>
            <a:ext cx="7273483" cy="17204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bleed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45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C530E5-FB6F-E842-E513-199A8E89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10198" y="1406082"/>
            <a:ext cx="7224321" cy="430589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800" dirty="0"/>
              <a:t>Athletes</a:t>
            </a:r>
          </a:p>
          <a:p>
            <a:pPr marL="0" indent="0" algn="ctr">
              <a:buNone/>
            </a:pPr>
            <a:r>
              <a:rPr lang="en-US" sz="4800" dirty="0"/>
              <a:t>Pilots</a:t>
            </a:r>
          </a:p>
          <a:p>
            <a:pPr marL="0" indent="0" algn="ctr">
              <a:buNone/>
            </a:pPr>
            <a:r>
              <a:rPr lang="en-US" sz="4800" dirty="0"/>
              <a:t>Debaters</a:t>
            </a:r>
          </a:p>
          <a:p>
            <a:pPr marL="0" indent="0" algn="ctr">
              <a:buNone/>
            </a:pPr>
            <a:r>
              <a:rPr lang="en-US" sz="4800" dirty="0"/>
              <a:t>Actors</a:t>
            </a:r>
          </a:p>
          <a:p>
            <a:pPr marL="0" indent="0" algn="ctr">
              <a:buNone/>
            </a:pPr>
            <a:r>
              <a:rPr lang="en-US" sz="4800" dirty="0"/>
              <a:t>Musicians</a:t>
            </a:r>
          </a:p>
          <a:p>
            <a:pPr marL="0" indent="0" algn="ctr">
              <a:buNone/>
            </a:pPr>
            <a:r>
              <a:rPr lang="en-US" sz="4800" dirty="0"/>
              <a:t>Magicians</a:t>
            </a:r>
          </a:p>
          <a:p>
            <a:pPr marL="0" indent="0" algn="ctr">
              <a:buNone/>
            </a:pPr>
            <a:r>
              <a:rPr lang="en-US" sz="4800" dirty="0"/>
              <a:t>Dancers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654240-B600-5557-974D-47082720F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94" y="129060"/>
            <a:ext cx="11339121" cy="961058"/>
          </a:xfrm>
        </p:spPr>
        <p:txBody>
          <a:bodyPr/>
          <a:lstStyle/>
          <a:p>
            <a:r>
              <a:rPr lang="en-US" dirty="0"/>
              <a:t>These people practice!</a:t>
            </a:r>
            <a:endParaRPr lang="en-CA" dirty="0"/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34D18C4-322E-BDEA-6371-FC73DAA83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322" y="1025489"/>
            <a:ext cx="6345718" cy="48070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2F0F0-E363-E96E-F489-F74661C6633F}"/>
              </a:ext>
            </a:extLst>
          </p:cNvPr>
          <p:cNvSpPr/>
          <p:nvPr/>
        </p:nvSpPr>
        <p:spPr>
          <a:xfrm>
            <a:off x="375963" y="5679894"/>
            <a:ext cx="7923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5400" b="1" dirty="0"/>
              <a:t>Successful people practice!</a:t>
            </a:r>
          </a:p>
        </p:txBody>
      </p:sp>
    </p:spTree>
    <p:extLst>
      <p:ext uri="{BB962C8B-B14F-4D97-AF65-F5344CB8AC3E}">
        <p14:creationId xmlns:p14="http://schemas.microsoft.com/office/powerpoint/2010/main" val="231083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C530E5-FB6F-E842-E513-199A8E89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15038" y="1092508"/>
            <a:ext cx="7224321" cy="2197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Try this at least </a:t>
            </a:r>
            <a:br>
              <a:rPr lang="en-US" sz="4800" dirty="0"/>
            </a:br>
            <a:r>
              <a:rPr lang="en-US" sz="4800" dirty="0"/>
              <a:t>once when </a:t>
            </a:r>
            <a:br>
              <a:rPr lang="en-US" sz="4800" dirty="0"/>
            </a:br>
            <a:r>
              <a:rPr lang="en-US" sz="4800" dirty="0"/>
              <a:t>you practice…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34D18C4-322E-BDEA-6371-FC73DAA83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322" y="1025489"/>
            <a:ext cx="6345718" cy="48070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2F0F0-E363-E96E-F489-F74661C6633F}"/>
              </a:ext>
            </a:extLst>
          </p:cNvPr>
          <p:cNvSpPr/>
          <p:nvPr/>
        </p:nvSpPr>
        <p:spPr>
          <a:xfrm>
            <a:off x="604370" y="3556920"/>
            <a:ext cx="48526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Exaggerate your </a:t>
            </a:r>
            <a:br>
              <a:rPr lang="en-US" sz="5400" dirty="0"/>
            </a:br>
            <a:r>
              <a:rPr lang="en-US" sz="5400" dirty="0"/>
              <a:t>pitch and tone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07167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8766B5B3-C573-FB5F-8D37-E440A848E898}"/>
              </a:ext>
            </a:extLst>
          </p:cNvPr>
          <p:cNvSpPr/>
          <p:nvPr/>
        </p:nvSpPr>
        <p:spPr>
          <a:xfrm rot="10800000">
            <a:off x="3933825" y="3752109"/>
            <a:ext cx="1943100" cy="159575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A67A3043-8C17-011D-7421-8303CA0DA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921" y="1740111"/>
            <a:ext cx="8330158" cy="33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BBF1-2BD3-8774-5205-4F1D3E55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helps…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2CA78-0C44-631B-E51F-D6D7CE7F9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timing and flow</a:t>
            </a:r>
          </a:p>
          <a:p>
            <a:r>
              <a:rPr lang="en-US" dirty="0"/>
              <a:t>with familiarity of material</a:t>
            </a:r>
          </a:p>
          <a:p>
            <a:r>
              <a:rPr lang="en-US" dirty="0"/>
              <a:t>manage the equipment</a:t>
            </a:r>
          </a:p>
          <a:p>
            <a:r>
              <a:rPr lang="en-US" dirty="0"/>
              <a:t>familiarize with the room</a:t>
            </a:r>
          </a:p>
          <a:p>
            <a:r>
              <a:rPr lang="en-US" dirty="0"/>
              <a:t>practice your body language </a:t>
            </a:r>
            <a:br>
              <a:rPr lang="en-US" dirty="0"/>
            </a:br>
            <a:r>
              <a:rPr lang="en-US" dirty="0"/>
              <a:t>and eye contact</a:t>
            </a:r>
          </a:p>
          <a:p>
            <a:r>
              <a:rPr lang="en-US" dirty="0"/>
              <a:t>increase confidence</a:t>
            </a:r>
          </a:p>
          <a:p>
            <a:r>
              <a:rPr lang="en-US" dirty="0"/>
              <a:t>lower stress and nervousness</a:t>
            </a:r>
            <a:endParaRPr lang="en-CA" dirty="0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F8DC5A3-00DA-0D14-B79F-32EAD5798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036" y="3850640"/>
            <a:ext cx="3270285" cy="24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BE534-8AFA-818B-4A8A-7053CB878CE5}"/>
              </a:ext>
            </a:extLst>
          </p:cNvPr>
          <p:cNvSpPr/>
          <p:nvPr/>
        </p:nvSpPr>
        <p:spPr>
          <a:xfrm>
            <a:off x="2282985" y="2515683"/>
            <a:ext cx="34871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LOGISTICAL</a:t>
            </a:r>
            <a:b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TIPS</a:t>
            </a:r>
          </a:p>
        </p:txBody>
      </p:sp>
      <p:pic>
        <p:nvPicPr>
          <p:cNvPr id="9" name="Picture 8" descr="A picture containing text, clock, gauge, watch&#10;&#10;Description automatically generated">
            <a:extLst>
              <a:ext uri="{FF2B5EF4-FFF2-40B4-BE49-F238E27FC236}">
                <a16:creationId xmlns:a16="http://schemas.microsoft.com/office/drawing/2014/main" id="{AF51CEB3-9D1F-00E8-FE88-E2CE4CD8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-4070"/>
            <a:ext cx="1218723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199" y="5187192"/>
            <a:ext cx="3160295" cy="1117356"/>
          </a:xfrm>
        </p:spPr>
        <p:txBody>
          <a:bodyPr/>
          <a:lstStyle/>
          <a:p>
            <a:pPr marL="0" indent="0" algn="r">
              <a:buNone/>
            </a:pPr>
            <a:r>
              <a:rPr lang="en-US" sz="6000" dirty="0"/>
              <a:t>Be early!</a:t>
            </a:r>
          </a:p>
        </p:txBody>
      </p:sp>
    </p:spTree>
    <p:extLst>
      <p:ext uri="{BB962C8B-B14F-4D97-AF65-F5344CB8AC3E}">
        <p14:creationId xmlns:p14="http://schemas.microsoft.com/office/powerpoint/2010/main" val="3597777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0011-F0C7-2521-5000-45796F06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20" y="660732"/>
            <a:ext cx="7123196" cy="111808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Know the room</a:t>
            </a:r>
          </a:p>
        </p:txBody>
      </p:sp>
      <p:pic>
        <p:nvPicPr>
          <p:cNvPr id="2050" name="Picture 2" descr="5 Boardroom Design Ideas &amp; Trends for 2023">
            <a:extLst>
              <a:ext uri="{FF2B5EF4-FFF2-40B4-BE49-F238E27FC236}">
                <a16:creationId xmlns:a16="http://schemas.microsoft.com/office/drawing/2014/main" id="{1BB6AF23-2D37-D77B-E797-CBECAC051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19" y="1778814"/>
            <a:ext cx="7123196" cy="47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077122-ED3E-7F32-0148-13655A95AAE3}"/>
              </a:ext>
            </a:extLst>
          </p:cNvPr>
          <p:cNvSpPr txBox="1">
            <a:spLocks/>
          </p:cNvSpPr>
          <p:nvPr/>
        </p:nvSpPr>
        <p:spPr>
          <a:xfrm>
            <a:off x="7757652" y="2671429"/>
            <a:ext cx="4434348" cy="3865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Where will you stand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Where will your team sit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Where is the equipment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Props and easels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Lighting control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Sound control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WIFI password</a:t>
            </a:r>
          </a:p>
        </p:txBody>
      </p:sp>
    </p:spTree>
    <p:extLst>
      <p:ext uri="{BB962C8B-B14F-4D97-AF65-F5344CB8AC3E}">
        <p14:creationId xmlns:p14="http://schemas.microsoft.com/office/powerpoint/2010/main" val="400847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F1B6-7D1D-04EF-B19A-88F11C34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are REALLY good…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BED1B-F1BD-7049-C460-7C4F9F950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6791760" cy="4505039"/>
          </a:xfrm>
        </p:spPr>
        <p:txBody>
          <a:bodyPr/>
          <a:lstStyle/>
          <a:p>
            <a:r>
              <a:rPr lang="en-US" dirty="0"/>
              <a:t>Have an emergency backup plan!</a:t>
            </a:r>
          </a:p>
          <a:p>
            <a:r>
              <a:rPr lang="en-US" dirty="0"/>
              <a:t>Technology can fail</a:t>
            </a:r>
          </a:p>
          <a:p>
            <a:pPr lvl="1"/>
            <a:r>
              <a:rPr lang="en-US" dirty="0"/>
              <a:t>Laptop</a:t>
            </a:r>
          </a:p>
          <a:p>
            <a:pPr lvl="1"/>
            <a:r>
              <a:rPr lang="en-US" dirty="0"/>
              <a:t>Projector</a:t>
            </a:r>
          </a:p>
          <a:p>
            <a:pPr lvl="1"/>
            <a:r>
              <a:rPr lang="en-US" dirty="0"/>
              <a:t>Flash drive</a:t>
            </a:r>
          </a:p>
        </p:txBody>
      </p:sp>
      <p:pic>
        <p:nvPicPr>
          <p:cNvPr id="2050" name="Picture 2" descr="Custom Business Card Printing | High Quality &amp; Trade Pricing | NEWPRINT.ca">
            <a:extLst>
              <a:ext uri="{FF2B5EF4-FFF2-40B4-BE49-F238E27FC236}">
                <a16:creationId xmlns:a16="http://schemas.microsoft.com/office/drawing/2014/main" id="{AA47BDF0-9E54-6792-3A3D-30AF71FF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83791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9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6F1716-FA7F-4C81-2A68-BCAAC7C5F12C}"/>
              </a:ext>
            </a:extLst>
          </p:cNvPr>
          <p:cNvSpPr/>
          <p:nvPr/>
        </p:nvSpPr>
        <p:spPr>
          <a:xfrm>
            <a:off x="7486387" y="2948285"/>
            <a:ext cx="26484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Slides</a:t>
            </a:r>
          </a:p>
        </p:txBody>
      </p:sp>
      <p:pic>
        <p:nvPicPr>
          <p:cNvPr id="7170" name="Picture 2" descr="Microsoft Powerpoint Presentation Microsoft Office - Power Point 2017 Logo  - (825x350) Png Clipart Download">
            <a:extLst>
              <a:ext uri="{FF2B5EF4-FFF2-40B4-BE49-F238E27FC236}">
                <a16:creationId xmlns:a16="http://schemas.microsoft.com/office/drawing/2014/main" id="{3B9ADB22-28F6-D347-DBAB-03F3BD656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1" y="665930"/>
            <a:ext cx="5771822" cy="19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618D-8D6C-D1A0-BBE3-5678F146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 your groups…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985F-58D0-3EF5-3179-0398E9D6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7" y="1671924"/>
            <a:ext cx="8654819" cy="4505039"/>
          </a:xfrm>
        </p:spPr>
        <p:txBody>
          <a:bodyPr/>
          <a:lstStyle/>
          <a:p>
            <a:r>
              <a:rPr lang="en-CA" dirty="0"/>
              <a:t>What are presentation (slides) ‘best practices’?</a:t>
            </a:r>
          </a:p>
          <a:p>
            <a:r>
              <a:rPr lang="en-CA" dirty="0"/>
              <a:t>What do you like or admire that you have seen in great PowerPoint slides?</a:t>
            </a:r>
            <a:br>
              <a:rPr lang="en-CA" dirty="0"/>
            </a:br>
            <a:endParaRPr lang="en-CA" dirty="0"/>
          </a:p>
          <a:p>
            <a:r>
              <a:rPr lang="en-CA" dirty="0"/>
              <a:t>What are presentation (slides) </a:t>
            </a:r>
            <a:br>
              <a:rPr lang="en-CA" dirty="0"/>
            </a:br>
            <a:r>
              <a:rPr lang="en-CA" dirty="0"/>
              <a:t>‘bad practices’?</a:t>
            </a:r>
          </a:p>
          <a:p>
            <a:r>
              <a:rPr lang="en-CA" dirty="0"/>
              <a:t>What do you dislike that you have </a:t>
            </a:r>
            <a:br>
              <a:rPr lang="en-CA" dirty="0"/>
            </a:br>
            <a:r>
              <a:rPr lang="en-CA" dirty="0"/>
              <a:t>seen in poor PowerPoint slides?</a:t>
            </a:r>
          </a:p>
        </p:txBody>
      </p:sp>
      <p:sp>
        <p:nvSpPr>
          <p:cNvPr id="4" name="Final 0">
            <a:extLst>
              <a:ext uri="{FF2B5EF4-FFF2-40B4-BE49-F238E27FC236}">
                <a16:creationId xmlns:a16="http://schemas.microsoft.com/office/drawing/2014/main" id="{D17E3B0E-DE23-8B1D-DAAA-3732B6F816D9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0</a:t>
            </a:r>
          </a:p>
        </p:txBody>
      </p:sp>
      <p:sp>
        <p:nvSpPr>
          <p:cNvPr id="5" name="Right 0">
            <a:extLst>
              <a:ext uri="{FF2B5EF4-FFF2-40B4-BE49-F238E27FC236}">
                <a16:creationId xmlns:a16="http://schemas.microsoft.com/office/drawing/2014/main" id="{FEF70AFD-4694-77F8-9498-19A5321934B4}"/>
              </a:ext>
            </a:extLst>
          </p:cNvPr>
          <p:cNvSpPr/>
          <p:nvPr/>
        </p:nvSpPr>
        <p:spPr>
          <a:xfrm>
            <a:off x="741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0</a:t>
            </a:r>
          </a:p>
        </p:txBody>
      </p:sp>
      <p:sp>
        <p:nvSpPr>
          <p:cNvPr id="6" name="Left 1">
            <a:extLst>
              <a:ext uri="{FF2B5EF4-FFF2-40B4-BE49-F238E27FC236}">
                <a16:creationId xmlns:a16="http://schemas.microsoft.com/office/drawing/2014/main" id="{028F7678-D1A1-E6D9-F4DC-CEB6D3B0F6B6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1</a:t>
            </a:r>
          </a:p>
        </p:txBody>
      </p:sp>
      <p:sp>
        <p:nvSpPr>
          <p:cNvPr id="8" name="Left 2">
            <a:extLst>
              <a:ext uri="{FF2B5EF4-FFF2-40B4-BE49-F238E27FC236}">
                <a16:creationId xmlns:a16="http://schemas.microsoft.com/office/drawing/2014/main" id="{4EC641EC-CAAF-4C03-AF29-53A485DA9C49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2</a:t>
            </a:r>
          </a:p>
        </p:txBody>
      </p:sp>
      <p:sp>
        <p:nvSpPr>
          <p:cNvPr id="9" name="Left 3">
            <a:extLst>
              <a:ext uri="{FF2B5EF4-FFF2-40B4-BE49-F238E27FC236}">
                <a16:creationId xmlns:a16="http://schemas.microsoft.com/office/drawing/2014/main" id="{4677915E-AF7B-C3FC-14EA-74EE61A953C0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3</a:t>
            </a:r>
          </a:p>
        </p:txBody>
      </p:sp>
      <p:sp>
        <p:nvSpPr>
          <p:cNvPr id="10" name="Left 4">
            <a:extLst>
              <a:ext uri="{FF2B5EF4-FFF2-40B4-BE49-F238E27FC236}">
                <a16:creationId xmlns:a16="http://schemas.microsoft.com/office/drawing/2014/main" id="{05FEC4A2-79ED-8D82-3DD6-1051159ACE5D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4</a:t>
            </a:r>
          </a:p>
        </p:txBody>
      </p:sp>
      <p:sp>
        <p:nvSpPr>
          <p:cNvPr id="11" name="Left 5">
            <a:extLst>
              <a:ext uri="{FF2B5EF4-FFF2-40B4-BE49-F238E27FC236}">
                <a16:creationId xmlns:a16="http://schemas.microsoft.com/office/drawing/2014/main" id="{4B5BDD10-158A-641C-401E-B76AAE044EF5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5</a:t>
            </a:r>
          </a:p>
        </p:txBody>
      </p:sp>
      <p:sp>
        <p:nvSpPr>
          <p:cNvPr id="12" name="Left 6">
            <a:extLst>
              <a:ext uri="{FF2B5EF4-FFF2-40B4-BE49-F238E27FC236}">
                <a16:creationId xmlns:a16="http://schemas.microsoft.com/office/drawing/2014/main" id="{70D586D1-CB74-2517-79EF-4FF143F8F0A2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6</a:t>
            </a:r>
          </a:p>
        </p:txBody>
      </p:sp>
      <p:sp>
        <p:nvSpPr>
          <p:cNvPr id="13" name="Left 7">
            <a:extLst>
              <a:ext uri="{FF2B5EF4-FFF2-40B4-BE49-F238E27FC236}">
                <a16:creationId xmlns:a16="http://schemas.microsoft.com/office/drawing/2014/main" id="{1C802E90-3B78-9EC1-1E28-E5E38F0DDD2F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7</a:t>
            </a:r>
          </a:p>
        </p:txBody>
      </p:sp>
      <p:sp>
        <p:nvSpPr>
          <p:cNvPr id="17" name="minutes">
            <a:extLst>
              <a:ext uri="{FF2B5EF4-FFF2-40B4-BE49-F238E27FC236}">
                <a16:creationId xmlns:a16="http://schemas.microsoft.com/office/drawing/2014/main" id="{9B84CB5D-9E3E-8AB3-6BF3-BE77E36513C2}"/>
              </a:ext>
            </a:extLst>
          </p:cNvPr>
          <p:cNvSpPr/>
          <p:nvPr/>
        </p:nvSpPr>
        <p:spPr>
          <a:xfrm>
            <a:off x="8430127" y="5678046"/>
            <a:ext cx="251658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minutes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769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3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7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0"/>
                            </p:stCondLst>
                            <p:childTnLst>
                              <p:par>
                                <p:cTn id="41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0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effective benefits of Video Marketing - digitalbuddha">
            <a:extLst>
              <a:ext uri="{FF2B5EF4-FFF2-40B4-BE49-F238E27FC236}">
                <a16:creationId xmlns:a16="http://schemas.microsoft.com/office/drawing/2014/main" id="{7F519BB9-8F49-0C65-055D-3927A44B1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/>
          <a:stretch/>
        </p:blipFill>
        <p:spPr bwMode="auto">
          <a:xfrm>
            <a:off x="465481" y="1438275"/>
            <a:ext cx="11314521" cy="48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3CEC81-8BAF-6EA5-430F-35AA810484BD}"/>
              </a:ext>
            </a:extLst>
          </p:cNvPr>
          <p:cNvSpPr/>
          <p:nvPr/>
        </p:nvSpPr>
        <p:spPr>
          <a:xfrm>
            <a:off x="465481" y="3636579"/>
            <a:ext cx="3402326" cy="2270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5D9BA7-6439-849D-DA95-822A4AC7883D}"/>
              </a:ext>
            </a:extLst>
          </p:cNvPr>
          <p:cNvSpPr/>
          <p:nvPr/>
        </p:nvSpPr>
        <p:spPr>
          <a:xfrm>
            <a:off x="4153557" y="3788978"/>
            <a:ext cx="3402326" cy="2270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8C9AE-920E-75D4-18F5-39E931600CAD}"/>
              </a:ext>
            </a:extLst>
          </p:cNvPr>
          <p:cNvSpPr/>
          <p:nvPr/>
        </p:nvSpPr>
        <p:spPr>
          <a:xfrm>
            <a:off x="8075956" y="3788978"/>
            <a:ext cx="3402326" cy="2270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C67A9-8D41-835E-B324-E2901B145F98}"/>
              </a:ext>
            </a:extLst>
          </p:cNvPr>
          <p:cNvSpPr/>
          <p:nvPr/>
        </p:nvSpPr>
        <p:spPr>
          <a:xfrm>
            <a:off x="1015083" y="412836"/>
            <a:ext cx="9857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do we use slides? Because people remember…</a:t>
            </a:r>
          </a:p>
        </p:txBody>
      </p:sp>
    </p:spTree>
    <p:extLst>
      <p:ext uri="{BB962C8B-B14F-4D97-AF65-F5344CB8AC3E}">
        <p14:creationId xmlns:p14="http://schemas.microsoft.com/office/powerpoint/2010/main" val="40542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DA0A40-01EC-DB7C-EB56-70A2FC7FEF22}"/>
              </a:ext>
            </a:extLst>
          </p:cNvPr>
          <p:cNvSpPr/>
          <p:nvPr/>
        </p:nvSpPr>
        <p:spPr>
          <a:xfrm>
            <a:off x="592389" y="4422405"/>
            <a:ext cx="23775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Short bullets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 visuals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0A8B4-086D-0174-5B79-C7C4FD03FCF8}"/>
              </a:ext>
            </a:extLst>
          </p:cNvPr>
          <p:cNvSpPr/>
          <p:nvPr/>
        </p:nvSpPr>
        <p:spPr>
          <a:xfrm>
            <a:off x="2210717" y="388881"/>
            <a:ext cx="52775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Content management</a:t>
            </a:r>
            <a:b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(slides)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C97FC56-FAA3-A81F-1F38-6B27EB002E78}"/>
              </a:ext>
            </a:extLst>
          </p:cNvPr>
          <p:cNvSpPr/>
          <p:nvPr/>
        </p:nvSpPr>
        <p:spPr>
          <a:xfrm rot="10800000">
            <a:off x="4252416" y="5865404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741B57-5131-C007-81D7-811F7AB21A5A}"/>
              </a:ext>
            </a:extLst>
          </p:cNvPr>
          <p:cNvSpPr/>
          <p:nvPr/>
        </p:nvSpPr>
        <p:spPr>
          <a:xfrm>
            <a:off x="592389" y="4176184"/>
            <a:ext cx="24913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Read a script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Put up boring</a:t>
            </a:r>
            <a:b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slides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Microsoft Powerpoint Presentation Microsoft Office - Power Point 2017 Logo  - (825x350) Png Clipart Download">
            <a:extLst>
              <a:ext uri="{FF2B5EF4-FFF2-40B4-BE49-F238E27FC236}">
                <a16:creationId xmlns:a16="http://schemas.microsoft.com/office/drawing/2014/main" id="{F094F9AC-2329-66E6-C37D-13EDE0B3D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90"/>
          <a:stretch/>
        </p:blipFill>
        <p:spPr bwMode="auto">
          <a:xfrm>
            <a:off x="262545" y="350172"/>
            <a:ext cx="1797483" cy="16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9C3161C4-BEAF-ADD7-2769-EC5547921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065" y="4553353"/>
            <a:ext cx="4807698" cy="19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4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DA0A40-01EC-DB7C-EB56-70A2FC7FEF22}"/>
              </a:ext>
            </a:extLst>
          </p:cNvPr>
          <p:cNvSpPr/>
          <p:nvPr/>
        </p:nvSpPr>
        <p:spPr>
          <a:xfrm>
            <a:off x="592389" y="4422405"/>
            <a:ext cx="23775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Short bullets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 visuals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974B43-3DEA-87CB-4411-707746BAA490}"/>
              </a:ext>
            </a:extLst>
          </p:cNvPr>
          <p:cNvSpPr/>
          <p:nvPr/>
        </p:nvSpPr>
        <p:spPr>
          <a:xfrm>
            <a:off x="4117362" y="2414699"/>
            <a:ext cx="27526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 visuals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Short bullets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ONE AT A TIME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C97FC56-FAA3-A81F-1F38-6B27EB002E78}"/>
              </a:ext>
            </a:extLst>
          </p:cNvPr>
          <p:cNvSpPr/>
          <p:nvPr/>
        </p:nvSpPr>
        <p:spPr>
          <a:xfrm rot="16200000">
            <a:off x="5086202" y="5628245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6D6D76-6CE7-DEA6-BCDB-E8261F46D808}"/>
              </a:ext>
            </a:extLst>
          </p:cNvPr>
          <p:cNvSpPr/>
          <p:nvPr/>
        </p:nvSpPr>
        <p:spPr>
          <a:xfrm>
            <a:off x="3518097" y="2703831"/>
            <a:ext cx="42559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Present without a script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Slides support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CE266D-4E3B-CF69-B77A-28D52F14FAC4}"/>
              </a:ext>
            </a:extLst>
          </p:cNvPr>
          <p:cNvSpPr/>
          <p:nvPr/>
        </p:nvSpPr>
        <p:spPr>
          <a:xfrm>
            <a:off x="2210717" y="388881"/>
            <a:ext cx="52775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Content management</a:t>
            </a:r>
            <a:b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(slides)</a:t>
            </a:r>
          </a:p>
        </p:txBody>
      </p:sp>
      <p:pic>
        <p:nvPicPr>
          <p:cNvPr id="8" name="Picture 7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11B03F05-F2F0-4903-2E20-D11D799F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65" y="4553353"/>
            <a:ext cx="4807698" cy="1949463"/>
          </a:xfrm>
          <a:prstGeom prst="rect">
            <a:avLst/>
          </a:prstGeom>
        </p:spPr>
      </p:pic>
      <p:pic>
        <p:nvPicPr>
          <p:cNvPr id="9" name="Picture 2" descr="Microsoft Powerpoint Presentation Microsoft Office - Power Point 2017 Logo  - (825x350) Png Clipart Download">
            <a:extLst>
              <a:ext uri="{FF2B5EF4-FFF2-40B4-BE49-F238E27FC236}">
                <a16:creationId xmlns:a16="http://schemas.microsoft.com/office/drawing/2014/main" id="{3BB96970-9A28-0DF5-6957-DC58C13AB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90"/>
          <a:stretch/>
        </p:blipFill>
        <p:spPr bwMode="auto">
          <a:xfrm>
            <a:off x="262545" y="350172"/>
            <a:ext cx="1797483" cy="16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424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DA0A40-01EC-DB7C-EB56-70A2FC7FEF22}"/>
              </a:ext>
            </a:extLst>
          </p:cNvPr>
          <p:cNvSpPr/>
          <p:nvPr/>
        </p:nvSpPr>
        <p:spPr>
          <a:xfrm>
            <a:off x="592389" y="4422405"/>
            <a:ext cx="23775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Short bullets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 visuals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D779E7-FCE8-6F91-6329-53E52D25610C}"/>
              </a:ext>
            </a:extLst>
          </p:cNvPr>
          <p:cNvSpPr/>
          <p:nvPr/>
        </p:nvSpPr>
        <p:spPr>
          <a:xfrm>
            <a:off x="8052485" y="3160521"/>
            <a:ext cx="3547126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 visuals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Short bullets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ONE AT A TIME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WITH EMPHASIS</a:t>
            </a:r>
          </a:p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(others leave or are deemphasized)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C97FC56-FAA3-A81F-1F38-6B27EB002E78}"/>
              </a:ext>
            </a:extLst>
          </p:cNvPr>
          <p:cNvSpPr/>
          <p:nvPr/>
        </p:nvSpPr>
        <p:spPr>
          <a:xfrm>
            <a:off x="5892025" y="5823387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4F6B9-2E6C-AB73-577E-7E0439C1EA04}"/>
              </a:ext>
            </a:extLst>
          </p:cNvPr>
          <p:cNvSpPr/>
          <p:nvPr/>
        </p:nvSpPr>
        <p:spPr>
          <a:xfrm>
            <a:off x="4117362" y="2414699"/>
            <a:ext cx="27526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 visuals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Short bullets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ONE AT A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0C940-12EA-436B-FFF0-44D4D211BDFE}"/>
              </a:ext>
            </a:extLst>
          </p:cNvPr>
          <p:cNvSpPr/>
          <p:nvPr/>
        </p:nvSpPr>
        <p:spPr>
          <a:xfrm>
            <a:off x="7774007" y="3628649"/>
            <a:ext cx="42677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Present without a script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Strong connection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Slides provide emphasis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AF989-1949-FAF4-BDC6-3C071C1DDE2E}"/>
              </a:ext>
            </a:extLst>
          </p:cNvPr>
          <p:cNvSpPr/>
          <p:nvPr/>
        </p:nvSpPr>
        <p:spPr>
          <a:xfrm>
            <a:off x="2210717" y="388881"/>
            <a:ext cx="52775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Content management</a:t>
            </a:r>
            <a:b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(slides)</a:t>
            </a:r>
          </a:p>
        </p:txBody>
      </p:sp>
      <p:pic>
        <p:nvPicPr>
          <p:cNvPr id="9" name="Picture 8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7957CC6F-2CAC-EF56-ADA8-5580861F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65" y="4553353"/>
            <a:ext cx="4807698" cy="1949463"/>
          </a:xfrm>
          <a:prstGeom prst="rect">
            <a:avLst/>
          </a:prstGeom>
        </p:spPr>
      </p:pic>
      <p:pic>
        <p:nvPicPr>
          <p:cNvPr id="11" name="Picture 2" descr="Microsoft Powerpoint Presentation Microsoft Office - Power Point 2017 Logo  - (825x350) Png Clipart Download">
            <a:extLst>
              <a:ext uri="{FF2B5EF4-FFF2-40B4-BE49-F238E27FC236}">
                <a16:creationId xmlns:a16="http://schemas.microsoft.com/office/drawing/2014/main" id="{B3EF7436-F121-CC9F-32AB-B49C4213B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90"/>
          <a:stretch/>
        </p:blipFill>
        <p:spPr bwMode="auto">
          <a:xfrm>
            <a:off x="262545" y="350172"/>
            <a:ext cx="1797483" cy="16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469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8766B5B3-C573-FB5F-8D37-E440A848E898}"/>
              </a:ext>
            </a:extLst>
          </p:cNvPr>
          <p:cNvSpPr/>
          <p:nvPr/>
        </p:nvSpPr>
        <p:spPr>
          <a:xfrm>
            <a:off x="6562725" y="3752109"/>
            <a:ext cx="1943100" cy="159575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557855FB-2DD9-5A7C-9E2F-4EB2F894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921" y="1740111"/>
            <a:ext cx="8330158" cy="33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Writing your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49897"/>
            <a:ext cx="10404796" cy="4391466"/>
          </a:xfrm>
        </p:spPr>
        <p:txBody>
          <a:bodyPr/>
          <a:lstStyle/>
          <a:p>
            <a:r>
              <a:rPr lang="en-CA" dirty="0"/>
              <a:t>You should always use very </a:t>
            </a:r>
            <a:r>
              <a:rPr lang="en-CA" b="1" dirty="0"/>
              <a:t>short phrases, </a:t>
            </a:r>
            <a:r>
              <a:rPr lang="en-CA" dirty="0"/>
              <a:t>never full sentences that take longer to read</a:t>
            </a:r>
          </a:p>
          <a:p>
            <a:r>
              <a:rPr lang="en-CA" dirty="0"/>
              <a:t>Editing is hard, but you should ruthlessly edit!</a:t>
            </a:r>
            <a:endParaRPr lang="en-CA" b="1" dirty="0"/>
          </a:p>
          <a:p>
            <a:r>
              <a:rPr lang="en-CA" dirty="0"/>
              <a:t>Always use a minimum 28 point font to ensure that it can be read from a distance</a:t>
            </a:r>
          </a:p>
          <a:p>
            <a:pPr lvl="1"/>
            <a:r>
              <a:rPr lang="en-CA" i="1" dirty="0"/>
              <a:t>Older people have more trouble reading, so here’s a tip: divide the age of the oldest person in the room by two and use that as your font size!</a:t>
            </a:r>
          </a:p>
          <a:p>
            <a:r>
              <a:rPr lang="en-CA" dirty="0"/>
              <a:t>Choose a font colour that ensures </a:t>
            </a:r>
            <a:r>
              <a:rPr lang="en-CA" b="1" dirty="0"/>
              <a:t>strong colour contrast</a:t>
            </a:r>
          </a:p>
        </p:txBody>
      </p:sp>
      <p:pic>
        <p:nvPicPr>
          <p:cNvPr id="8194" name="Picture 2" descr="👍 Thumbs Up Emoji | +1 Emoji, Like Emoji">
            <a:extLst>
              <a:ext uri="{FF2B5EF4-FFF2-40B4-BE49-F238E27FC236}">
                <a16:creationId xmlns:a16="http://schemas.microsoft.com/office/drawing/2014/main" id="{E5DF9099-393F-2DDF-9701-F2C918DB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59666" y="313904"/>
            <a:ext cx="1335993" cy="13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9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Writing your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452336" cy="3880773"/>
          </a:xfrm>
        </p:spPr>
        <p:txBody>
          <a:bodyPr/>
          <a:lstStyle/>
          <a:p>
            <a:r>
              <a:rPr lang="en-CA" dirty="0"/>
              <a:t>Use very </a:t>
            </a:r>
            <a:r>
              <a:rPr lang="en-CA" b="1" dirty="0"/>
              <a:t>short phrases</a:t>
            </a:r>
          </a:p>
          <a:p>
            <a:r>
              <a:rPr lang="en-CA" dirty="0"/>
              <a:t>Ruthlessly edit!</a:t>
            </a:r>
            <a:endParaRPr lang="en-CA" b="1" dirty="0"/>
          </a:p>
          <a:p>
            <a:r>
              <a:rPr lang="en-CA" dirty="0"/>
              <a:t>Minimum 28 point font</a:t>
            </a:r>
          </a:p>
          <a:p>
            <a:pPr lvl="1"/>
            <a:r>
              <a:rPr lang="en-CA" i="1" dirty="0"/>
              <a:t>divide the age of the oldest person in the room by two!</a:t>
            </a:r>
          </a:p>
          <a:p>
            <a:r>
              <a:rPr lang="en-CA" dirty="0"/>
              <a:t>Ensure</a:t>
            </a:r>
            <a:r>
              <a:rPr lang="en-CA" b="1" dirty="0"/>
              <a:t> colour contrast</a:t>
            </a:r>
          </a:p>
        </p:txBody>
      </p:sp>
      <p:pic>
        <p:nvPicPr>
          <p:cNvPr id="4" name="Picture 2" descr="👍 Thumbs Up Emoji | +1 Emoji, Like Emoji">
            <a:extLst>
              <a:ext uri="{FF2B5EF4-FFF2-40B4-BE49-F238E27FC236}">
                <a16:creationId xmlns:a16="http://schemas.microsoft.com/office/drawing/2014/main" id="{3D2DBC02-9128-4724-3095-A0113BFF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17" y="2194033"/>
            <a:ext cx="2469934" cy="24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89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Writing your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49897"/>
            <a:ext cx="10404796" cy="4391466"/>
          </a:xfrm>
        </p:spPr>
        <p:txBody>
          <a:bodyPr/>
          <a:lstStyle/>
          <a:p>
            <a:r>
              <a:rPr lang="en-CA" dirty="0"/>
              <a:t>You should always use very </a:t>
            </a:r>
            <a:r>
              <a:rPr lang="en-CA" b="1" dirty="0"/>
              <a:t>short phrases, never full sentences that take longer to read</a:t>
            </a:r>
          </a:p>
          <a:p>
            <a:r>
              <a:rPr lang="en-CA" dirty="0"/>
              <a:t>Editing is hard, but you should ruthlessly edit!</a:t>
            </a:r>
            <a:endParaRPr lang="en-CA" b="1" dirty="0"/>
          </a:p>
          <a:p>
            <a:r>
              <a:rPr lang="en-CA" dirty="0"/>
              <a:t>Always us a minimum 28 point font to ensure that it can be read from a distance</a:t>
            </a:r>
          </a:p>
          <a:p>
            <a:pPr lvl="1"/>
            <a:r>
              <a:rPr lang="en-CA" i="1" dirty="0"/>
              <a:t>Older people have more trouble reading, so here’s a tip: divide the age of the oldest person in the room by two and use that as your font size!</a:t>
            </a:r>
          </a:p>
          <a:p>
            <a:r>
              <a:rPr lang="en-CA" dirty="0"/>
              <a:t>Choose a font colour that ensures </a:t>
            </a:r>
            <a:r>
              <a:rPr lang="en-CA" b="1" dirty="0"/>
              <a:t>strong colour contrast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07628-186E-CBAC-C654-12F0525135CE}"/>
              </a:ext>
            </a:extLst>
          </p:cNvPr>
          <p:cNvSpPr txBox="1"/>
          <p:nvPr/>
        </p:nvSpPr>
        <p:spPr>
          <a:xfrm>
            <a:off x="11382375" y="62103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88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2" descr="👍 Thumbs Up Emoji | +1 Emoji, Like Emoji">
            <a:extLst>
              <a:ext uri="{FF2B5EF4-FFF2-40B4-BE49-F238E27FC236}">
                <a16:creationId xmlns:a16="http://schemas.microsoft.com/office/drawing/2014/main" id="{242E6A12-883E-048D-E0AC-D37A149D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59666" y="313904"/>
            <a:ext cx="1335993" cy="13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0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452336" cy="3880773"/>
          </a:xfrm>
        </p:spPr>
        <p:txBody>
          <a:bodyPr/>
          <a:lstStyle/>
          <a:p>
            <a:r>
              <a:rPr lang="en-CA" dirty="0"/>
              <a:t>Use very </a:t>
            </a:r>
            <a:r>
              <a:rPr lang="en-CA" b="1" dirty="0"/>
              <a:t>short phrases</a:t>
            </a:r>
          </a:p>
          <a:p>
            <a:r>
              <a:rPr lang="en-CA" dirty="0"/>
              <a:t>Ruthlessly edit!</a:t>
            </a:r>
            <a:endParaRPr lang="en-CA" b="1" dirty="0"/>
          </a:p>
          <a:p>
            <a:r>
              <a:rPr lang="en-CA" dirty="0"/>
              <a:t>Minimum 28 point font</a:t>
            </a:r>
          </a:p>
          <a:p>
            <a:pPr lvl="1"/>
            <a:r>
              <a:rPr lang="en-CA" i="1" dirty="0"/>
              <a:t>divide the age of the oldest person in the room by two!</a:t>
            </a:r>
          </a:p>
          <a:p>
            <a:r>
              <a:rPr lang="en-CA" dirty="0"/>
              <a:t>Ensure</a:t>
            </a:r>
            <a:r>
              <a:rPr lang="en-CA" b="1" dirty="0"/>
              <a:t> colour contrast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58B34-37B1-3A0A-AB41-8FAB0B9CE31F}"/>
              </a:ext>
            </a:extLst>
          </p:cNvPr>
          <p:cNvSpPr txBox="1"/>
          <p:nvPr/>
        </p:nvSpPr>
        <p:spPr>
          <a:xfrm>
            <a:off x="11382375" y="62103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2" descr="👍 Thumbs Up Emoji | +1 Emoji, Like Emoji">
            <a:extLst>
              <a:ext uri="{FF2B5EF4-FFF2-40B4-BE49-F238E27FC236}">
                <a16:creationId xmlns:a16="http://schemas.microsoft.com/office/drawing/2014/main" id="{8A30DAAC-77D4-611A-2CD2-F8B7C4D0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17" y="2194033"/>
            <a:ext cx="2469934" cy="24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0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6" name="Rectangle 4"/>
          <p:cNvSpPr>
            <a:spLocks noGrp="1" noChangeArrowheads="1"/>
          </p:cNvSpPr>
          <p:nvPr>
            <p:ph type="title"/>
          </p:nvPr>
        </p:nvSpPr>
        <p:spPr>
          <a:xfrm>
            <a:off x="1447800" y="952500"/>
            <a:ext cx="8596668" cy="781050"/>
          </a:xfrm>
        </p:spPr>
        <p:txBody>
          <a:bodyPr>
            <a:normAutofit/>
          </a:bodyPr>
          <a:lstStyle/>
          <a:p>
            <a:r>
              <a:rPr lang="en-US" sz="4400" dirty="0"/>
              <a:t>The shorter, the better…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C6017-9B35-4E96-A96A-EEE1B45E58FF}" type="slidenum">
              <a:rPr lang="en-CA" smtClean="0"/>
              <a:pPr/>
              <a:t>44</a:t>
            </a:fld>
            <a:endParaRPr lang="en-CA" dirty="0"/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963C26"/>
              </a:buClr>
              <a:buFont typeface="Wingdings" pitchFamily="2" charset="2"/>
              <a:buNone/>
            </a:pPr>
            <a:endParaRPr lang="en-CA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47799" y="1930400"/>
          <a:ext cx="859666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Sentence</a:t>
                      </a:r>
                    </a:p>
                    <a:p>
                      <a:pPr algn="ctr"/>
                      <a:r>
                        <a:rPr lang="en-CA" sz="44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Comprehension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8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100</a:t>
                      </a:r>
                      <a:r>
                        <a:rPr lang="en-CA" sz="4400" baseline="0" dirty="0"/>
                        <a:t> percent</a:t>
                      </a:r>
                      <a:endParaRPr lang="en-CA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15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90</a:t>
                      </a:r>
                      <a:r>
                        <a:rPr lang="en-CA" sz="4400" baseline="0" dirty="0"/>
                        <a:t> percent</a:t>
                      </a:r>
                      <a:endParaRPr lang="en-CA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19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80</a:t>
                      </a:r>
                      <a:r>
                        <a:rPr lang="en-CA" sz="4400" baseline="0" dirty="0"/>
                        <a:t> percent</a:t>
                      </a:r>
                      <a:endParaRPr lang="en-CA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28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/>
                        <a:t>50</a:t>
                      </a:r>
                      <a:r>
                        <a:rPr lang="en-CA" sz="4400" baseline="0" dirty="0"/>
                        <a:t> percent</a:t>
                      </a:r>
                      <a:endParaRPr lang="en-CA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C0D62DC-C427-9283-407B-25862EC0F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41" y="5734205"/>
            <a:ext cx="3279228" cy="619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E04CE-272A-6EC9-D903-8728CF1A5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41" y="4170680"/>
            <a:ext cx="3279228" cy="64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EEB29-65D8-A959-D094-EB5938A02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591" y="4981324"/>
            <a:ext cx="3450678" cy="590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B3C5B-85C9-6CD6-7B0C-C547105EE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63" y="3448050"/>
            <a:ext cx="3450678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E68F47AB-A56E-07A7-8F87-B1060F949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6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1D47D9-AC06-6EBC-4117-7DC253353C84}"/>
              </a:ext>
            </a:extLst>
          </p:cNvPr>
          <p:cNvSpPr/>
          <p:nvPr/>
        </p:nvSpPr>
        <p:spPr>
          <a:xfrm>
            <a:off x="4044221" y="1687175"/>
            <a:ext cx="76697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didn’t have time to write</a:t>
            </a:r>
            <a:b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short letter so I wrote a</a:t>
            </a:r>
            <a:b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long one instead.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F833F-5A3D-DA13-618D-8C943B0DB79E}"/>
              </a:ext>
            </a:extLst>
          </p:cNvPr>
          <p:cNvSpPr/>
          <p:nvPr/>
        </p:nvSpPr>
        <p:spPr>
          <a:xfrm>
            <a:off x="6688851" y="5498008"/>
            <a:ext cx="21975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Mark Twain</a:t>
            </a:r>
          </a:p>
        </p:txBody>
      </p:sp>
    </p:spTree>
    <p:extLst>
      <p:ext uri="{BB962C8B-B14F-4D97-AF65-F5344CB8AC3E}">
        <p14:creationId xmlns:p14="http://schemas.microsoft.com/office/powerpoint/2010/main" val="1208346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/>
              <a:t>Edit, edit,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0022"/>
            <a:ext cx="9228666" cy="36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dirty="0"/>
              <a:t>Cut </a:t>
            </a:r>
            <a:r>
              <a:rPr lang="en-CA" sz="4400" b="1" dirty="0"/>
              <a:t>mercilessly</a:t>
            </a:r>
            <a:r>
              <a:rPr lang="en-CA" sz="4400" dirty="0"/>
              <a:t>. Never stop, and never fall in love with your own words.</a:t>
            </a:r>
          </a:p>
        </p:txBody>
      </p:sp>
      <p:pic>
        <p:nvPicPr>
          <p:cNvPr id="12290" name="Picture 2" descr="Screencastify Edit | Online Video Editing Made Easy">
            <a:extLst>
              <a:ext uri="{FF2B5EF4-FFF2-40B4-BE49-F238E27FC236}">
                <a16:creationId xmlns:a16="http://schemas.microsoft.com/office/drawing/2014/main" id="{47980424-F98C-1DA8-F227-082070D2A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66" y="3196817"/>
            <a:ext cx="3452155" cy="34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riting with Clarity - Lee Valley Tools">
            <a:extLst>
              <a:ext uri="{FF2B5EF4-FFF2-40B4-BE49-F238E27FC236}">
                <a16:creationId xmlns:a16="http://schemas.microsoft.com/office/drawing/2014/main" id="{7E87EC35-93A1-ECDC-1FCD-341E31A3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0" t="11696" r="22933" b="11578"/>
          <a:stretch/>
        </p:blipFill>
        <p:spPr bwMode="auto">
          <a:xfrm>
            <a:off x="8714153" y="2502567"/>
            <a:ext cx="2578591" cy="393031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4629-FE36-9920-5B1C-2225F438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7DBCA-AB45-C513-ADA3-08BF6CA55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I use a slide like this?</a:t>
            </a:r>
          </a:p>
          <a:p>
            <a:r>
              <a:rPr lang="en-US" dirty="0"/>
              <a:t>All of the bullets appeared at once.</a:t>
            </a:r>
          </a:p>
          <a:p>
            <a:r>
              <a:rPr lang="en-US" dirty="0"/>
              <a:t>The audience will try to read them all.</a:t>
            </a:r>
          </a:p>
          <a:p>
            <a:r>
              <a:rPr lang="en-US" dirty="0"/>
              <a:t>They are no longer listening to me!</a:t>
            </a:r>
          </a:p>
          <a:p>
            <a:r>
              <a:rPr lang="en-US" dirty="0"/>
              <a:t>They also don’t know which line to focus on.</a:t>
            </a:r>
          </a:p>
          <a:p>
            <a:r>
              <a:rPr lang="en-US" dirty="0"/>
              <a:t>This leads to poor presentations.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077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4629-FE36-9920-5B1C-2225F438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this work better?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7DBCA-AB45-C513-ADA3-08BF6CA55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 the bullets one at a time</a:t>
            </a:r>
          </a:p>
          <a:p>
            <a:r>
              <a:rPr lang="en-US" dirty="0"/>
              <a:t>Audience can’t read ahead</a:t>
            </a:r>
          </a:p>
          <a:p>
            <a:r>
              <a:rPr lang="en-US" dirty="0"/>
              <a:t>They focus on one thought at a time</a:t>
            </a:r>
          </a:p>
          <a:p>
            <a:r>
              <a:rPr lang="en-US" dirty="0"/>
              <a:t>They will listen better</a:t>
            </a:r>
          </a:p>
          <a:p>
            <a:r>
              <a:rPr lang="en-US" dirty="0"/>
              <a:t>Visuals help make your point</a:t>
            </a:r>
          </a:p>
          <a:p>
            <a:r>
              <a:rPr lang="en-US" dirty="0"/>
              <a:t>This is a </a:t>
            </a:r>
            <a:r>
              <a:rPr lang="en-US" u="sng" dirty="0"/>
              <a:t>BEST PRACTICE</a:t>
            </a:r>
            <a:endParaRPr lang="en-CA" u="sng" dirty="0"/>
          </a:p>
        </p:txBody>
      </p:sp>
      <p:pic>
        <p:nvPicPr>
          <p:cNvPr id="2050" name="thought bubble" descr="Thoughts &amp; Feelings — Dear Em">
            <a:extLst>
              <a:ext uri="{FF2B5EF4-FFF2-40B4-BE49-F238E27FC236}">
                <a16:creationId xmlns:a16="http://schemas.microsoft.com/office/drawing/2014/main" id="{E213639C-42E4-CD06-BBE8-C3DA66E0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69" y="239210"/>
            <a:ext cx="61849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Number 1">
            <a:extLst>
              <a:ext uri="{FF2B5EF4-FFF2-40B4-BE49-F238E27FC236}">
                <a16:creationId xmlns:a16="http://schemas.microsoft.com/office/drawing/2014/main" id="{698E174C-9E82-1BA2-2517-2703C92D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640" y="1188990"/>
            <a:ext cx="2638097" cy="26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">
            <a:extLst>
              <a:ext uri="{FF2B5EF4-FFF2-40B4-BE49-F238E27FC236}">
                <a16:creationId xmlns:a16="http://schemas.microsoft.com/office/drawing/2014/main" id="{683FCDB9-9158-E958-E5C6-BC4AE2162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094" y="2139860"/>
            <a:ext cx="4362450" cy="2446976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8" name="listening" descr="Speechling - Free Listening Comprehension Practice">
            <a:extLst>
              <a:ext uri="{FF2B5EF4-FFF2-40B4-BE49-F238E27FC236}">
                <a16:creationId xmlns:a16="http://schemas.microsoft.com/office/drawing/2014/main" id="{582DCB00-08D8-3413-7A43-06B37896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30" y="251740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ointing finger" descr="Pointing Finger Designate - Free photo on Pixabay">
            <a:extLst>
              <a:ext uri="{FF2B5EF4-FFF2-40B4-BE49-F238E27FC236}">
                <a16:creationId xmlns:a16="http://schemas.microsoft.com/office/drawing/2014/main" id="{8B1A4341-41D6-C6D3-4B44-AFB00C586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21739" r="32456" b="22319"/>
          <a:stretch/>
        </p:blipFill>
        <p:spPr bwMode="auto">
          <a:xfrm>
            <a:off x="7444295" y="1969233"/>
            <a:ext cx="3355082" cy="295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humbs up" descr="👍 Thumbs Up Emoji | +1 Emoji, Like Emoji">
            <a:extLst>
              <a:ext uri="{FF2B5EF4-FFF2-40B4-BE49-F238E27FC236}">
                <a16:creationId xmlns:a16="http://schemas.microsoft.com/office/drawing/2014/main" id="{6A8834ED-BD49-BDF3-B10A-1AF8451A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869" y="1969233"/>
            <a:ext cx="2469934" cy="24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21966-9431-1173-0A99-817140621E48}"/>
              </a:ext>
            </a:extLst>
          </p:cNvPr>
          <p:cNvSpPr txBox="1"/>
          <p:nvPr/>
        </p:nvSpPr>
        <p:spPr>
          <a:xfrm>
            <a:off x="10915857" y="5085397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lassroom outline">
            <a:hlinkClick r:id="rId8"/>
            <a:extLst>
              <a:ext uri="{FF2B5EF4-FFF2-40B4-BE49-F238E27FC236}">
                <a16:creationId xmlns:a16="http://schemas.microsoft.com/office/drawing/2014/main" id="{ADD7111E-1CE3-6B7E-87AE-5CA043FCA7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46321" y="53573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21F3-6ED5-7580-7E33-99740718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an ENTRANCE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5644F-3A13-2016-931E-AB38FD5F8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favorites are…</a:t>
            </a:r>
          </a:p>
          <a:p>
            <a:r>
              <a:rPr lang="en-CA" sz="4000" dirty="0"/>
              <a:t>Fade</a:t>
            </a:r>
          </a:p>
          <a:p>
            <a:r>
              <a:rPr lang="en-CA" sz="4000" dirty="0"/>
              <a:t>Zoom</a:t>
            </a:r>
          </a:p>
          <a:p>
            <a:r>
              <a:rPr lang="en-CA" sz="4000" dirty="0"/>
              <a:t>Grow and Turn</a:t>
            </a:r>
          </a:p>
          <a:p>
            <a:r>
              <a:rPr lang="en-CA" sz="4000" dirty="0"/>
              <a:t>Avoid being too gimmicky!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CA20856-1E04-C25B-7B5B-CF0E8320D62D}"/>
              </a:ext>
            </a:extLst>
          </p:cNvPr>
          <p:cNvSpPr/>
          <p:nvPr/>
        </p:nvSpPr>
        <p:spPr>
          <a:xfrm rot="16200000">
            <a:off x="9124802" y="5672474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35BA9E58-0E83-7766-E476-65C7A4D96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452" y="4623235"/>
            <a:ext cx="4807698" cy="1949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77F0F-54B8-EF39-8E8E-973CD2740896}"/>
              </a:ext>
            </a:extLst>
          </p:cNvPr>
          <p:cNvSpPr txBox="1"/>
          <p:nvPr/>
        </p:nvSpPr>
        <p:spPr>
          <a:xfrm>
            <a:off x="431486" y="5186076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7" name="Graphic 6" descr="Classroom outline">
            <a:hlinkClick r:id="rId3"/>
            <a:extLst>
              <a:ext uri="{FF2B5EF4-FFF2-40B4-BE49-F238E27FC236}">
                <a16:creationId xmlns:a16="http://schemas.microsoft.com/office/drawing/2014/main" id="{546BD45A-8FB3-2B5D-CF6E-B693E3975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950" y="54580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50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F7AA-52CC-0F97-6C2F-70131F1909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9315" y="758190"/>
            <a:ext cx="4911725" cy="1974849"/>
          </a:xfrm>
        </p:spPr>
        <p:txBody>
          <a:bodyPr>
            <a:normAutofit/>
          </a:bodyPr>
          <a:lstStyle/>
          <a:p>
            <a:r>
              <a:rPr lang="en-US" dirty="0"/>
              <a:t>Most people </a:t>
            </a:r>
            <a:br>
              <a:rPr lang="en-US" dirty="0"/>
            </a:br>
            <a:r>
              <a:rPr lang="en-US" dirty="0"/>
              <a:t>don’t like making presentations</a:t>
            </a: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51849E-4E51-45DD-5EE2-CF3A9BACE0B3}"/>
              </a:ext>
            </a:extLst>
          </p:cNvPr>
          <p:cNvSpPr txBox="1">
            <a:spLocks/>
          </p:cNvSpPr>
          <p:nvPr/>
        </p:nvSpPr>
        <p:spPr>
          <a:xfrm>
            <a:off x="7280275" y="3027045"/>
            <a:ext cx="4911725" cy="197484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rgbClr val="FFC000"/>
                </a:solidFill>
              </a:rPr>
              <a:t>Why?</a:t>
            </a:r>
            <a:endParaRPr lang="en-CA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95647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21F3-6ED5-7580-7E33-99740718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bullets ONE at a time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5644F-3A13-2016-931E-AB38FD5F8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also like FLY IN</a:t>
            </a:r>
          </a:p>
          <a:p>
            <a:r>
              <a:rPr lang="en-US" dirty="0"/>
              <a:t>FLY IN from the bottom</a:t>
            </a:r>
          </a:p>
          <a:p>
            <a:r>
              <a:rPr lang="en-US" dirty="0"/>
              <a:t>FLY IN from the top</a:t>
            </a:r>
          </a:p>
          <a:p>
            <a:r>
              <a:rPr lang="en-US" dirty="0"/>
              <a:t>FLY IN from the left</a:t>
            </a:r>
          </a:p>
          <a:p>
            <a:r>
              <a:rPr lang="en-US" dirty="0"/>
              <a:t>FLY IN from the right</a:t>
            </a:r>
            <a:endParaRPr lang="en-CA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DFAC992-261E-5E8B-C3F6-693CE8E3F725}"/>
              </a:ext>
            </a:extLst>
          </p:cNvPr>
          <p:cNvSpPr/>
          <p:nvPr/>
        </p:nvSpPr>
        <p:spPr>
          <a:xfrm rot="16200000">
            <a:off x="9124802" y="5672474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0ECCA568-3EEF-6444-F129-6D474413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452" y="4623235"/>
            <a:ext cx="4807698" cy="1949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45FFC-FD52-99E0-BEA0-B06DBD7E18EE}"/>
              </a:ext>
            </a:extLst>
          </p:cNvPr>
          <p:cNvSpPr txBox="1"/>
          <p:nvPr/>
        </p:nvSpPr>
        <p:spPr>
          <a:xfrm>
            <a:off x="431486" y="5186076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Classroom outline">
            <a:hlinkClick r:id="rId3"/>
            <a:extLst>
              <a:ext uri="{FF2B5EF4-FFF2-40B4-BE49-F238E27FC236}">
                <a16:creationId xmlns:a16="http://schemas.microsoft.com/office/drawing/2014/main" id="{354B900F-96E6-CA05-6E55-70EA19F4E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950" y="54580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78B8-ED5C-39F3-C908-1AADEF8C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DEEMPHASIZE your bullets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FD5B-CFDE-5B07-6B32-39194D4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make an important point</a:t>
            </a:r>
          </a:p>
          <a:p>
            <a:r>
              <a:rPr lang="en-US" dirty="0"/>
              <a:t>I proceed to my second important point</a:t>
            </a:r>
          </a:p>
          <a:p>
            <a:r>
              <a:rPr lang="en-US" dirty="0"/>
              <a:t>The preceding line is DEEMPHASIZED</a:t>
            </a:r>
          </a:p>
          <a:p>
            <a:r>
              <a:rPr lang="en-US" dirty="0"/>
              <a:t>This focuses the audience on my current line</a:t>
            </a:r>
            <a:endParaRPr lang="en-CA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F68498C-9F61-1C47-AC23-9745C525FEC3}"/>
              </a:ext>
            </a:extLst>
          </p:cNvPr>
          <p:cNvSpPr/>
          <p:nvPr/>
        </p:nvSpPr>
        <p:spPr>
          <a:xfrm>
            <a:off x="10001102" y="5982986"/>
            <a:ext cx="814999" cy="6659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99C8BA04-8CDB-5F35-CAC3-506A17C58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452" y="4623235"/>
            <a:ext cx="4807698" cy="1949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E17ED-36B7-2557-C92E-7EBA87490854}"/>
              </a:ext>
            </a:extLst>
          </p:cNvPr>
          <p:cNvSpPr txBox="1"/>
          <p:nvPr/>
        </p:nvSpPr>
        <p:spPr>
          <a:xfrm>
            <a:off x="431486" y="5186076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7" name="Graphic 6" descr="Classroom outline">
            <a:hlinkClick r:id="rId3"/>
            <a:extLst>
              <a:ext uri="{FF2B5EF4-FFF2-40B4-BE49-F238E27FC236}">
                <a16:creationId xmlns:a16="http://schemas.microsoft.com/office/drawing/2014/main" id="{43CF4A50-CE1F-D613-4B21-823849537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950" y="5458015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D3CECA-1A84-35EC-8D77-FB063702F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130" y="163308"/>
            <a:ext cx="2984688" cy="210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51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A0821E-C64D-2ABF-98C2-73620DA0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66" y="1257301"/>
            <a:ext cx="7444840" cy="52421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39807-AC86-2EB0-F97C-5563200D0726}"/>
              </a:ext>
            </a:extLst>
          </p:cNvPr>
          <p:cNvSpPr/>
          <p:nvPr/>
        </p:nvSpPr>
        <p:spPr>
          <a:xfrm>
            <a:off x="538267" y="253631"/>
            <a:ext cx="4950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SkillsPlus.ca/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smu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5F07D9D1-2E09-537C-5A20-07F43919E585}"/>
              </a:ext>
            </a:extLst>
          </p:cNvPr>
          <p:cNvSpPr/>
          <p:nvPr/>
        </p:nvSpPr>
        <p:spPr>
          <a:xfrm rot="18963891">
            <a:off x="3922661" y="4175668"/>
            <a:ext cx="1651819" cy="187304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009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3867370" cy="3880773"/>
          </a:xfrm>
        </p:spPr>
        <p:txBody>
          <a:bodyPr/>
          <a:lstStyle/>
          <a:p>
            <a:r>
              <a:rPr lang="en-CA" dirty="0"/>
              <a:t>Add strong, relevant images</a:t>
            </a:r>
          </a:p>
        </p:txBody>
      </p:sp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3B2D2888-500E-6420-51FA-41D1BDC5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5104"/>
            <a:ext cx="12192000" cy="613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81A9F4-F550-29A0-3F23-D9AE8EA80127}"/>
              </a:ext>
            </a:extLst>
          </p:cNvPr>
          <p:cNvSpPr txBox="1"/>
          <p:nvPr/>
        </p:nvSpPr>
        <p:spPr>
          <a:xfrm>
            <a:off x="431486" y="4176426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lassroom outline">
            <a:hlinkClick r:id="rId3"/>
            <a:extLst>
              <a:ext uri="{FF2B5EF4-FFF2-40B4-BE49-F238E27FC236}">
                <a16:creationId xmlns:a16="http://schemas.microsoft.com/office/drawing/2014/main" id="{26CFC4EE-B075-EEAB-3B10-D7EBCA1E8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950" y="44483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3558" y="209550"/>
            <a:ext cx="7739230" cy="1147763"/>
          </a:xfrm>
        </p:spPr>
        <p:txBody>
          <a:bodyPr/>
          <a:lstStyle/>
          <a:p>
            <a:r>
              <a:rPr lang="en-CA" dirty="0"/>
              <a:t>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3558" y="2160588"/>
            <a:ext cx="3273592" cy="3881437"/>
          </a:xfrm>
          <a:prstGeom prst="rect">
            <a:avLst/>
          </a:prstGeom>
        </p:spPr>
        <p:txBody>
          <a:bodyPr/>
          <a:lstStyle/>
          <a:p>
            <a:r>
              <a:rPr lang="en-CA" sz="3200" dirty="0"/>
              <a:t>Consider using ONLY an image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BEBD7F43-BA18-78A7-B96C-E62583BB9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5104"/>
            <a:ext cx="12192000" cy="6135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93DC31-1F70-1CC1-AD4C-04B31B9BCE87}"/>
              </a:ext>
            </a:extLst>
          </p:cNvPr>
          <p:cNvSpPr txBox="1"/>
          <p:nvPr/>
        </p:nvSpPr>
        <p:spPr>
          <a:xfrm>
            <a:off x="11347136" y="5471826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Classroom outline">
            <a:hlinkClick r:id="rId3"/>
            <a:extLst>
              <a:ext uri="{FF2B5EF4-FFF2-40B4-BE49-F238E27FC236}">
                <a16:creationId xmlns:a16="http://schemas.microsoft.com/office/drawing/2014/main" id="{F6556B44-8F41-74AA-8FD8-C51722852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57437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054" y="1776226"/>
            <a:ext cx="7334023" cy="4718529"/>
          </a:xfrm>
        </p:spPr>
        <p:txBody>
          <a:bodyPr/>
          <a:lstStyle/>
          <a:p>
            <a:pPr marL="0" indent="0">
              <a:buNone/>
            </a:pPr>
            <a:r>
              <a:rPr lang="en-CA" sz="4000" dirty="0"/>
              <a:t>“Research shows that 70% of </a:t>
            </a:r>
            <a:br>
              <a:rPr lang="en-CA" sz="4000" dirty="0"/>
            </a:br>
            <a:r>
              <a:rPr lang="en-CA" sz="4000" dirty="0"/>
              <a:t>preventable teen deaths are </a:t>
            </a:r>
            <a:br>
              <a:rPr lang="en-CA" sz="4000" dirty="0"/>
            </a:br>
            <a:r>
              <a:rPr lang="en-CA" sz="4000" dirty="0"/>
              <a:t>due to careless driving”</a:t>
            </a:r>
          </a:p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054" y="363245"/>
            <a:ext cx="11339121" cy="1215566"/>
          </a:xfrm>
        </p:spPr>
        <p:txBody>
          <a:bodyPr/>
          <a:lstStyle/>
          <a:p>
            <a:r>
              <a:rPr lang="en-CA" dirty="0"/>
              <a:t>Teen Fatalities</a:t>
            </a:r>
          </a:p>
        </p:txBody>
      </p:sp>
    </p:spTree>
    <p:extLst>
      <p:ext uri="{BB962C8B-B14F-4D97-AF65-F5344CB8AC3E}">
        <p14:creationId xmlns:p14="http://schemas.microsoft.com/office/powerpoint/2010/main" val="17138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hybridmedicalmn.com/wp-content/uploads/2011/11/chart-70-200w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8105" y="-1619585"/>
            <a:ext cx="4099438" cy="26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-to-Handle-Rideshare-Insurance-After-a-Car-Accident-With-Uber-or-Lyft.jpg (500×336)">
            <a:extLst>
              <a:ext uri="{FF2B5EF4-FFF2-40B4-BE49-F238E27FC236}">
                <a16:creationId xmlns:a16="http://schemas.microsoft.com/office/drawing/2014/main" id="{347757AD-8025-8E46-EF93-832E0480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42" y="560389"/>
            <a:ext cx="7115524" cy="4781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http://confusedprodimages.azureedge.net/media/themes/fab-four/article-content-images/car-insurance/young-drivers-car-main.png?la=en-GB">
            <a:extLst>
              <a:ext uri="{FF2B5EF4-FFF2-40B4-BE49-F238E27FC236}">
                <a16:creationId xmlns:a16="http://schemas.microsoft.com/office/drawing/2014/main" id="{CA6CB152-82E6-703E-76CC-49D56E32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86" y="4215519"/>
            <a:ext cx="3379506" cy="2253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DF9780-045D-9380-7993-35CC3D714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477"/>
            <a:ext cx="5104762" cy="38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97D6-6013-A187-CBC9-492F65BB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E-Commerce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1DC81-10DE-65DE-1C14-08046511B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to consumers around the world</a:t>
            </a:r>
          </a:p>
          <a:p>
            <a:r>
              <a:rPr lang="en-US" dirty="0"/>
              <a:t>Open 24/7, 365 days a year</a:t>
            </a:r>
          </a:p>
          <a:p>
            <a:r>
              <a:rPr lang="en-US" dirty="0"/>
              <a:t>Convenient to shop from home</a:t>
            </a:r>
          </a:p>
          <a:p>
            <a:r>
              <a:rPr lang="en-US" dirty="0"/>
              <a:t>Lower operating costs</a:t>
            </a:r>
          </a:p>
          <a:p>
            <a:r>
              <a:rPr lang="en-US" dirty="0"/>
              <a:t>Can offer new products and promotions fast</a:t>
            </a:r>
          </a:p>
          <a:p>
            <a:r>
              <a:rPr lang="en-US" dirty="0"/>
              <a:t>No worries about handling cash</a:t>
            </a:r>
          </a:p>
        </p:txBody>
      </p:sp>
    </p:spTree>
    <p:extLst>
      <p:ext uri="{BB962C8B-B14F-4D97-AF65-F5344CB8AC3E}">
        <p14:creationId xmlns:p14="http://schemas.microsoft.com/office/powerpoint/2010/main" val="20127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97D6-6013-A187-CBC9-492F65BB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46" y="63478"/>
            <a:ext cx="9090624" cy="820986"/>
          </a:xfrm>
        </p:spPr>
        <p:txBody>
          <a:bodyPr/>
          <a:lstStyle/>
          <a:p>
            <a:r>
              <a:rPr lang="en-US" dirty="0"/>
              <a:t>Benefits of E-Commerce</a:t>
            </a:r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ADDA2-38F7-A9B0-92EB-AAFC20F50551}"/>
              </a:ext>
            </a:extLst>
          </p:cNvPr>
          <p:cNvSpPr txBox="1"/>
          <p:nvPr/>
        </p:nvSpPr>
        <p:spPr>
          <a:xfrm>
            <a:off x="864842" y="3246862"/>
            <a:ext cx="2120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Convenient</a:t>
            </a:r>
            <a:endParaRPr lang="en-CA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B77D5-AAD7-6132-BDF4-E5544170E314}"/>
              </a:ext>
            </a:extLst>
          </p:cNvPr>
          <p:cNvSpPr txBox="1"/>
          <p:nvPr/>
        </p:nvSpPr>
        <p:spPr>
          <a:xfrm>
            <a:off x="4805262" y="3233176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Global</a:t>
            </a:r>
            <a:endParaRPr lang="en-CA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9893EA-AAA7-489E-508B-457EFF4F041E}"/>
              </a:ext>
            </a:extLst>
          </p:cNvPr>
          <p:cNvSpPr txBox="1"/>
          <p:nvPr/>
        </p:nvSpPr>
        <p:spPr>
          <a:xfrm>
            <a:off x="8275821" y="3229153"/>
            <a:ext cx="2182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Lower costs</a:t>
            </a:r>
            <a:endParaRPr lang="en-CA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502FFB-72D8-1661-0854-263977346139}"/>
              </a:ext>
            </a:extLst>
          </p:cNvPr>
          <p:cNvSpPr txBox="1"/>
          <p:nvPr/>
        </p:nvSpPr>
        <p:spPr>
          <a:xfrm>
            <a:off x="197096" y="6035778"/>
            <a:ext cx="3456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Products &amp; promos</a:t>
            </a:r>
            <a:endParaRPr lang="en-CA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BCF424-1756-5E10-4D63-CE3231900E9D}"/>
              </a:ext>
            </a:extLst>
          </p:cNvPr>
          <p:cNvSpPr txBox="1"/>
          <p:nvPr/>
        </p:nvSpPr>
        <p:spPr>
          <a:xfrm>
            <a:off x="4165081" y="6024893"/>
            <a:ext cx="2672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365 days, 24/7</a:t>
            </a:r>
            <a:endParaRPr lang="en-CA" sz="32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345B9E-7BCA-60E1-0382-6A04CADD2EF6}"/>
              </a:ext>
            </a:extLst>
          </p:cNvPr>
          <p:cNvSpPr txBox="1"/>
          <p:nvPr/>
        </p:nvSpPr>
        <p:spPr>
          <a:xfrm>
            <a:off x="7908482" y="6024893"/>
            <a:ext cx="2836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No cash hassles</a:t>
            </a:r>
            <a:endParaRPr lang="en-CA" sz="3200" b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What is Earth? | AMNH">
            <a:extLst>
              <a:ext uri="{FF2B5EF4-FFF2-40B4-BE49-F238E27FC236}">
                <a16:creationId xmlns:a16="http://schemas.microsoft.com/office/drawing/2014/main" id="{08E88B1E-8993-0A81-0121-50C282E6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2" y="1279482"/>
            <a:ext cx="1814052" cy="18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DE5CD66D-5B09-4E71-C118-F58D2D6B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11" y="4011663"/>
            <a:ext cx="1957417" cy="1991032"/>
          </a:xfrm>
          <a:prstGeom prst="rect">
            <a:avLst/>
          </a:prstGeom>
        </p:spPr>
      </p:pic>
      <p:pic>
        <p:nvPicPr>
          <p:cNvPr id="29702" name="Picture 6" descr="lower-total-cost-of-ownership-icon | Spanning">
            <a:extLst>
              <a:ext uri="{FF2B5EF4-FFF2-40B4-BE49-F238E27FC236}">
                <a16:creationId xmlns:a16="http://schemas.microsoft.com/office/drawing/2014/main" id="{21EFBCD3-C132-419D-5F67-7A3A2F1B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93" y="1460634"/>
            <a:ext cx="2567416" cy="17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D0179DD-F8F1-94DF-11F4-E7338F86D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05" y="4011663"/>
            <a:ext cx="2341861" cy="234186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E34E427-31D3-B3B6-A1F9-F1385D571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838" y="4044745"/>
            <a:ext cx="2518071" cy="1991033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EA0B99BF-1F64-DB9E-2F5F-8E3616298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46" y="1087139"/>
            <a:ext cx="2341861" cy="2341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74B5C-6C0A-9F02-296F-5ABAEBC651E4}"/>
              </a:ext>
            </a:extLst>
          </p:cNvPr>
          <p:cNvSpPr txBox="1"/>
          <p:nvPr/>
        </p:nvSpPr>
        <p:spPr>
          <a:xfrm>
            <a:off x="11096655" y="5176133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lassroom outline">
            <a:hlinkClick r:id="rId8"/>
            <a:extLst>
              <a:ext uri="{FF2B5EF4-FFF2-40B4-BE49-F238E27FC236}">
                <a16:creationId xmlns:a16="http://schemas.microsoft.com/office/drawing/2014/main" id="{EEB556C2-CD4A-8EE2-509E-CA78E92F5F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27119" y="54480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FB6C2D-4EFA-BDFE-8E80-CA1348B48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86" y="930879"/>
            <a:ext cx="4577054" cy="388077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Avoid white backgrounds on images used on a dark background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This is a JPEG</a:t>
            </a:r>
          </a:p>
          <a:p>
            <a:pPr marL="0" indent="0">
              <a:buNone/>
            </a:pPr>
            <a:r>
              <a:rPr lang="en-CA" dirty="0"/>
              <a:t>Use PNGs with a transparent background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AC08B02-8337-FBF8-4B84-FF37B4ABB363}"/>
              </a:ext>
            </a:extLst>
          </p:cNvPr>
          <p:cNvSpPr/>
          <p:nvPr/>
        </p:nvSpPr>
        <p:spPr>
          <a:xfrm>
            <a:off x="3321452" y="3020347"/>
            <a:ext cx="2121288" cy="33429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8340807-C270-FB23-0B1C-2D560AF9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540" y="1294879"/>
            <a:ext cx="5696761" cy="426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D20BB-2DFD-0A28-6CE3-BAD878B0F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/>
          <a:stretch/>
        </p:blipFill>
        <p:spPr>
          <a:xfrm>
            <a:off x="5775498" y="1551296"/>
            <a:ext cx="5938290" cy="461749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F247D14-8C20-7CDE-735F-50C38EFCAECB}"/>
              </a:ext>
            </a:extLst>
          </p:cNvPr>
          <p:cNvSpPr/>
          <p:nvPr/>
        </p:nvSpPr>
        <p:spPr>
          <a:xfrm>
            <a:off x="4962964" y="4030602"/>
            <a:ext cx="744634" cy="33429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00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animBg="1"/>
      <p:bldP spid="2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E68F47AB-A56E-07A7-8F87-B1060F949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6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1D47D9-AC06-6EBC-4117-7DC253353C84}"/>
              </a:ext>
            </a:extLst>
          </p:cNvPr>
          <p:cNvSpPr/>
          <p:nvPr/>
        </p:nvSpPr>
        <p:spPr>
          <a:xfrm>
            <a:off x="3982646" y="1687175"/>
            <a:ext cx="779290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There are two types of speakers.</a:t>
            </a:r>
            <a:b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Those that are nervous </a:t>
            </a:r>
            <a:b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those that are liars.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F833F-5A3D-DA13-618D-8C943B0DB79E}"/>
              </a:ext>
            </a:extLst>
          </p:cNvPr>
          <p:cNvSpPr/>
          <p:nvPr/>
        </p:nvSpPr>
        <p:spPr>
          <a:xfrm>
            <a:off x="6688851" y="5498008"/>
            <a:ext cx="21975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Mark Twain</a:t>
            </a:r>
          </a:p>
        </p:txBody>
      </p:sp>
    </p:spTree>
    <p:extLst>
      <p:ext uri="{BB962C8B-B14F-4D97-AF65-F5344CB8AC3E}">
        <p14:creationId xmlns:p14="http://schemas.microsoft.com/office/powerpoint/2010/main" val="10388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5F5258-F15D-9968-B861-B53134291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86" y="930879"/>
            <a:ext cx="4577054" cy="388077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Avoid white backgrounds on images used on a dark background.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Sometimes a white slide background is better!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55938-7CEB-3D70-AB9C-8FA5F9309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/>
          <a:stretch/>
        </p:blipFill>
        <p:spPr>
          <a:xfrm>
            <a:off x="5047911" y="2721951"/>
            <a:ext cx="5115592" cy="39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4629-FE36-9920-5B1C-2225F438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graphics ENTER and EXIT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7DBCA-AB45-C513-ADA3-08BF6CA55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bullets enter one at a time</a:t>
            </a:r>
          </a:p>
          <a:p>
            <a:r>
              <a:rPr lang="en-US" dirty="0"/>
              <a:t>A corresponding image enters too.</a:t>
            </a:r>
          </a:p>
          <a:p>
            <a:r>
              <a:rPr lang="en-US" dirty="0"/>
              <a:t>Each image exits while another one enters</a:t>
            </a:r>
          </a:p>
          <a:p>
            <a:r>
              <a:rPr lang="en-US" dirty="0"/>
              <a:t>And they are linked to different bullets</a:t>
            </a:r>
          </a:p>
          <a:p>
            <a:r>
              <a:rPr lang="en-US" dirty="0"/>
              <a:t>It gives you complete control</a:t>
            </a:r>
            <a:endParaRPr lang="en-CA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4726C8A-F23C-555F-CF61-2499D49C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760" y="1631045"/>
            <a:ext cx="2816772" cy="2816772"/>
          </a:xfrm>
          <a:prstGeom prst="rect">
            <a:avLst/>
          </a:prstGeom>
        </p:spPr>
      </p:pic>
      <p:pic>
        <p:nvPicPr>
          <p:cNvPr id="10" name="Picture 9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07425AEF-4696-05D9-CF74-FB36EA42B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08" y="1833728"/>
            <a:ext cx="2747324" cy="2411406"/>
          </a:xfrm>
          <a:prstGeom prst="rect">
            <a:avLst/>
          </a:prstGeom>
        </p:spPr>
      </p:pic>
      <p:pic>
        <p:nvPicPr>
          <p:cNvPr id="32770" name="Picture 2" descr="Red Exit Sign White Text | Graphic Products">
            <a:extLst>
              <a:ext uri="{FF2B5EF4-FFF2-40B4-BE49-F238E27FC236}">
                <a16:creationId xmlns:a16="http://schemas.microsoft.com/office/drawing/2014/main" id="{9B5A96F1-25B3-7326-25D5-0BC26185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760" y="1502295"/>
            <a:ext cx="3221421" cy="32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979C901-E3FC-7519-140E-48B93C0A1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174" y="4807195"/>
            <a:ext cx="5825046" cy="128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15F74-4F9D-E45A-15AA-B32BF47782D2}"/>
              </a:ext>
            </a:extLst>
          </p:cNvPr>
          <p:cNvSpPr txBox="1"/>
          <p:nvPr/>
        </p:nvSpPr>
        <p:spPr>
          <a:xfrm>
            <a:off x="221936" y="5319426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Graphic 7" descr="Classroom outline">
            <a:hlinkClick r:id="rId6"/>
            <a:extLst>
              <a:ext uri="{FF2B5EF4-FFF2-40B4-BE49-F238E27FC236}">
                <a16:creationId xmlns:a16="http://schemas.microsoft.com/office/drawing/2014/main" id="{281BD137-26C1-C04C-4D60-307E797A2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400" y="5591365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AF021-4C0C-ABAB-0762-7F4403AE2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8941" y="133173"/>
            <a:ext cx="2066775" cy="14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3B0A0A-5DD1-F0F5-6CD6-D7EE40FF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66" y="1257301"/>
            <a:ext cx="7444840" cy="52421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39807-AC86-2EB0-F97C-5563200D0726}"/>
              </a:ext>
            </a:extLst>
          </p:cNvPr>
          <p:cNvSpPr/>
          <p:nvPr/>
        </p:nvSpPr>
        <p:spPr>
          <a:xfrm>
            <a:off x="538267" y="253631"/>
            <a:ext cx="4950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SkillsPlus.ca/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smu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5F07D9D1-2E09-537C-5A20-07F43919E585}"/>
              </a:ext>
            </a:extLst>
          </p:cNvPr>
          <p:cNvSpPr/>
          <p:nvPr/>
        </p:nvSpPr>
        <p:spPr>
          <a:xfrm>
            <a:off x="5146408" y="4470635"/>
            <a:ext cx="1651819" cy="187304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7744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14B21-EA5C-9C48-85E9-E84EA75B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66" y="1257301"/>
            <a:ext cx="7444840" cy="52421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39807-AC86-2EB0-F97C-5563200D0726}"/>
              </a:ext>
            </a:extLst>
          </p:cNvPr>
          <p:cNvSpPr/>
          <p:nvPr/>
        </p:nvSpPr>
        <p:spPr>
          <a:xfrm>
            <a:off x="538267" y="253631"/>
            <a:ext cx="4950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SkillsPlus.ca/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smu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5F07D9D1-2E09-537C-5A20-07F43919E585}"/>
              </a:ext>
            </a:extLst>
          </p:cNvPr>
          <p:cNvSpPr/>
          <p:nvPr/>
        </p:nvSpPr>
        <p:spPr>
          <a:xfrm rot="16200000">
            <a:off x="4336905" y="4455887"/>
            <a:ext cx="1651819" cy="187304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470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14B21-EA5C-9C48-85E9-E84EA75B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66" y="1257301"/>
            <a:ext cx="7444840" cy="52421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39807-AC86-2EB0-F97C-5563200D0726}"/>
              </a:ext>
            </a:extLst>
          </p:cNvPr>
          <p:cNvSpPr/>
          <p:nvPr/>
        </p:nvSpPr>
        <p:spPr>
          <a:xfrm>
            <a:off x="538267" y="253631"/>
            <a:ext cx="4950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SkillsPlus.ca/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smu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5F07D9D1-2E09-537C-5A20-07F43919E585}"/>
              </a:ext>
            </a:extLst>
          </p:cNvPr>
          <p:cNvSpPr/>
          <p:nvPr/>
        </p:nvSpPr>
        <p:spPr>
          <a:xfrm rot="10800000">
            <a:off x="5074842" y="2611045"/>
            <a:ext cx="1651819" cy="187304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ED45F-4527-FD65-5A61-EDF1CB3D0F73}"/>
              </a:ext>
            </a:extLst>
          </p:cNvPr>
          <p:cNvSpPr txBox="1"/>
          <p:nvPr/>
        </p:nvSpPr>
        <p:spPr>
          <a:xfrm>
            <a:off x="8538422" y="4734452"/>
            <a:ext cx="81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MORE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Classroom outline">
            <a:hlinkClick r:id="rId3"/>
            <a:extLst>
              <a:ext uri="{FF2B5EF4-FFF2-40B4-BE49-F238E27FC236}">
                <a16:creationId xmlns:a16="http://schemas.microsoft.com/office/drawing/2014/main" id="{84ED66DD-36BB-D434-6F5E-F700BFD32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8886" y="50063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3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CCFAF-8C41-C136-6818-56340CB5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5EE17-0DB6-64EF-A050-4A2AB3056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6745722" cy="4505039"/>
          </a:xfrm>
        </p:spPr>
        <p:txBody>
          <a:bodyPr/>
          <a:lstStyle/>
          <a:p>
            <a:r>
              <a:rPr lang="en-US" dirty="0"/>
              <a:t>Confidently deliver without a script</a:t>
            </a:r>
          </a:p>
          <a:p>
            <a:r>
              <a:rPr lang="en-US" dirty="0"/>
              <a:t>Practice makes perfect!</a:t>
            </a:r>
          </a:p>
          <a:p>
            <a:r>
              <a:rPr lang="en-US" dirty="0"/>
              <a:t>Use SHORT text bullets </a:t>
            </a:r>
          </a:p>
          <a:p>
            <a:r>
              <a:rPr lang="en-US" dirty="0"/>
              <a:t>Enhance with IMAGES</a:t>
            </a:r>
          </a:p>
          <a:p>
            <a:r>
              <a:rPr lang="en-US" dirty="0"/>
              <a:t>Control your content</a:t>
            </a:r>
          </a:p>
          <a:p>
            <a:pPr lvl="1"/>
            <a:r>
              <a:rPr lang="en-US" dirty="0"/>
              <a:t>One bullet at a time</a:t>
            </a:r>
          </a:p>
          <a:p>
            <a:pPr lvl="1"/>
            <a:r>
              <a:rPr lang="en-US" dirty="0"/>
              <a:t>Exit or deemphasize previous points as you progress</a:t>
            </a:r>
          </a:p>
          <a:p>
            <a:endParaRPr lang="en-US" dirty="0"/>
          </a:p>
        </p:txBody>
      </p:sp>
      <p:pic>
        <p:nvPicPr>
          <p:cNvPr id="2050" name="Picture 2" descr="25,409 Confident Speaker Images, Stock Photos &amp; Vectors | Shutterstock">
            <a:extLst>
              <a:ext uri="{FF2B5EF4-FFF2-40B4-BE49-F238E27FC236}">
                <a16:creationId xmlns:a16="http://schemas.microsoft.com/office/drawing/2014/main" id="{B5E47BF5-EA81-02A6-686F-B949C4A04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 bwMode="auto">
          <a:xfrm>
            <a:off x="7098983" y="1790700"/>
            <a:ext cx="4765053" cy="311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presentation&#10;&#10;Description automatically generated">
            <a:extLst>
              <a:ext uri="{FF2B5EF4-FFF2-40B4-BE49-F238E27FC236}">
                <a16:creationId xmlns:a16="http://schemas.microsoft.com/office/drawing/2014/main" id="{E53AA06C-7E80-50BB-2E0E-716E8D10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373" y="224589"/>
            <a:ext cx="4952271" cy="64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6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6F1716-FA7F-4C81-2A68-BCAAC7C5F12C}"/>
              </a:ext>
            </a:extLst>
          </p:cNvPr>
          <p:cNvSpPr/>
          <p:nvPr/>
        </p:nvSpPr>
        <p:spPr>
          <a:xfrm>
            <a:off x="6906612" y="2948285"/>
            <a:ext cx="380803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Content </a:t>
            </a:r>
            <a:b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control</a:t>
            </a:r>
          </a:p>
        </p:txBody>
      </p:sp>
      <p:pic>
        <p:nvPicPr>
          <p:cNvPr id="7170" name="Picture 2" descr="Microsoft Powerpoint Presentation Microsoft Office - Power Point 2017 Logo  - (825x350) Png Clipart Download">
            <a:extLst>
              <a:ext uri="{FF2B5EF4-FFF2-40B4-BE49-F238E27FC236}">
                <a16:creationId xmlns:a16="http://schemas.microsoft.com/office/drawing/2014/main" id="{3B9ADB22-28F6-D347-DBAB-03F3BD656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1" y="665930"/>
            <a:ext cx="5771822" cy="19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8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/>
          <a:stretch/>
        </p:blipFill>
        <p:spPr>
          <a:xfrm>
            <a:off x="1873250" y="152083"/>
            <a:ext cx="8591550" cy="72596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90742E-7AD1-550E-B66A-5DCF53191CA1}"/>
              </a:ext>
            </a:extLst>
          </p:cNvPr>
          <p:cNvSpPr/>
          <p:nvPr/>
        </p:nvSpPr>
        <p:spPr>
          <a:xfrm>
            <a:off x="4209061" y="1458575"/>
            <a:ext cx="4459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Never assume!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E04A6750-6713-511C-93AC-93FA8B13FFA6}"/>
              </a:ext>
            </a:extLst>
          </p:cNvPr>
          <p:cNvSpPr/>
          <p:nvPr/>
        </p:nvSpPr>
        <p:spPr>
          <a:xfrm>
            <a:off x="3556141" y="1605915"/>
            <a:ext cx="571500" cy="62865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981C9-A890-F2D6-819C-380F3F266455}"/>
              </a:ext>
            </a:extLst>
          </p:cNvPr>
          <p:cNvSpPr/>
          <p:nvPr/>
        </p:nvSpPr>
        <p:spPr>
          <a:xfrm rot="16200000">
            <a:off x="161662" y="3138785"/>
            <a:ext cx="2358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551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84A717-4486-3EC2-558F-187DD9E35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81"/>
            <a:ext cx="12192000" cy="6710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1)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469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“Did you know that the number one cause of preventable deaths among teenagers is motor vehicle accidents?”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29" y="1278632"/>
            <a:ext cx="532634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344DD-01FA-2345-39C3-555C70EBC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3" y="1049364"/>
            <a:ext cx="4717921" cy="5337150"/>
          </a:xfrm>
        </p:spPr>
        <p:txBody>
          <a:bodyPr/>
          <a:lstStyle/>
          <a:p>
            <a:pPr marL="0" indent="0">
              <a:buClr>
                <a:srgbClr val="FFFF00"/>
              </a:buClr>
              <a:buNone/>
            </a:pPr>
            <a:r>
              <a:rPr lang="en-US" b="1" dirty="0"/>
              <a:t>Part 1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/>
              <a:t>Delivery tips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b="1" dirty="0"/>
              <a:t>Part 2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/>
              <a:t>PowerPoint tips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b="1" dirty="0"/>
              <a:t>Part 3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/>
              <a:t>Content tips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b="1" dirty="0"/>
              <a:t>Part 4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/>
              <a:t>Know your audience</a:t>
            </a:r>
          </a:p>
        </p:txBody>
      </p:sp>
      <p:pic>
        <p:nvPicPr>
          <p:cNvPr id="5" name="Picture 2" descr="How To Create a Meeting Agenda | MeetingKing">
            <a:extLst>
              <a:ext uri="{FF2B5EF4-FFF2-40B4-BE49-F238E27FC236}">
                <a16:creationId xmlns:a16="http://schemas.microsoft.com/office/drawing/2014/main" id="{03B1019D-F743-BAC7-DC36-E498FB4F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19" y="1049364"/>
            <a:ext cx="6214048" cy="51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40F1C-4B93-1035-ACA1-D733194CACAB}"/>
              </a:ext>
            </a:extLst>
          </p:cNvPr>
          <p:cNvSpPr/>
          <p:nvPr/>
        </p:nvSpPr>
        <p:spPr>
          <a:xfrm>
            <a:off x="5737860" y="1578811"/>
            <a:ext cx="6115611" cy="4915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529" y="1776226"/>
            <a:ext cx="5616501" cy="4718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“Research shows that new teenage drivers are over-confidant and are easily distracted by smartphones.”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2) INTEREST</a:t>
            </a:r>
          </a:p>
        </p:txBody>
      </p:sp>
      <p:pic>
        <p:nvPicPr>
          <p:cNvPr id="3074" name="Picture 2" descr="Image result for teenage driver on cell phone">
            <a:extLst>
              <a:ext uri="{FF2B5EF4-FFF2-40B4-BE49-F238E27FC236}">
                <a16:creationId xmlns:a16="http://schemas.microsoft.com/office/drawing/2014/main" id="{58BB00B5-30F2-4EFC-8344-C9E1A972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50" y="1776226"/>
            <a:ext cx="5800500" cy="45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3) DESIRE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42677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“As a leading expert in accident investigations, I can tell you that safe driving courses reduce distracted driving incidents.”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27" y="1025092"/>
            <a:ext cx="3872403" cy="58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4)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27661"/>
            <a:ext cx="4986618" cy="4220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dirty="0"/>
              <a:t>“Enrol your son in our safe driving course </a:t>
            </a:r>
            <a:r>
              <a:rPr lang="en-CA" sz="4400" b="1" dirty="0"/>
              <a:t>now</a:t>
            </a:r>
            <a:r>
              <a:rPr lang="en-CA" sz="4400" dirty="0"/>
              <a:t> to ensure that they </a:t>
            </a:r>
            <a:br>
              <a:rPr lang="en-CA" sz="4400" dirty="0"/>
            </a:br>
            <a:r>
              <a:rPr lang="en-CA" sz="4400" dirty="0"/>
              <a:t>are not the next casualty”</a:t>
            </a:r>
          </a:p>
        </p:txBody>
      </p:sp>
      <p:pic>
        <p:nvPicPr>
          <p:cNvPr id="7170" name="Picture 2" descr="Image result for teenage driver">
            <a:extLst>
              <a:ext uri="{FF2B5EF4-FFF2-40B4-BE49-F238E27FC236}">
                <a16:creationId xmlns:a16="http://schemas.microsoft.com/office/drawing/2014/main" id="{8C620823-EED5-48FA-8A42-25722EE8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84" y="1340768"/>
            <a:ext cx="7263715" cy="51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1)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469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“Staff turnover has increased 40% this year, costing us thousands in additional hiring and training costs.”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29" y="1278632"/>
            <a:ext cx="532634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2)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34665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“The Human Resource Association of Canada has shown that flexible hours can reduce turnover by 20%.”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700808"/>
            <a:ext cx="5328592" cy="3552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3) DESIRE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34665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“We can save the company $50,000 by implementing flexible hours in the workplace”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700808"/>
            <a:ext cx="5328592" cy="35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4)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83192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“Please approve this plan by December 9</a:t>
            </a:r>
            <a:r>
              <a:rPr lang="en-US" sz="3600" baseline="30000" dirty="0"/>
              <a:t>th</a:t>
            </a:r>
            <a:r>
              <a:rPr lang="en-US" sz="3600" dirty="0"/>
              <a:t>. The sooner we can implement, the sooner we will realize savings”</a:t>
            </a:r>
            <a:endParaRPr lang="en-CA" sz="3600" dirty="0"/>
          </a:p>
        </p:txBody>
      </p:sp>
      <p:pic>
        <p:nvPicPr>
          <p:cNvPr id="2050" name="Picture 2" descr="A Sense of Urgency - On Site Companies">
            <a:extLst>
              <a:ext uri="{FF2B5EF4-FFF2-40B4-BE49-F238E27FC236}">
                <a16:creationId xmlns:a16="http://schemas.microsoft.com/office/drawing/2014/main" id="{FE0EA220-4D47-1FEE-6C78-3D07FCAB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06" y="1811655"/>
            <a:ext cx="5750560" cy="32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1)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469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/>
              <a:t>“Lions will be extinct in our lifetime.”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29" y="1278632"/>
            <a:ext cx="532634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2)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57079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“Just over a century ago, there were more than 200,000 wild </a:t>
            </a:r>
            <a:r>
              <a:rPr lang="en-CA" sz="3600" b="1" dirty="0"/>
              <a:t>lions</a:t>
            </a:r>
            <a:r>
              <a:rPr lang="en-CA" sz="3600" dirty="0"/>
              <a:t> living in Africa. </a:t>
            </a:r>
            <a:br>
              <a:rPr lang="en-CA" sz="3600" dirty="0"/>
            </a:br>
            <a:r>
              <a:rPr lang="en-CA" sz="3600" dirty="0"/>
              <a:t>Today, there are only about 20,000. </a:t>
            </a:r>
            <a:r>
              <a:rPr lang="en-CA" sz="3600" b="1" dirty="0"/>
              <a:t>Lions</a:t>
            </a:r>
            <a:r>
              <a:rPr lang="en-CA" sz="3600" dirty="0"/>
              <a:t> are now </a:t>
            </a:r>
            <a:r>
              <a:rPr lang="en-CA" sz="3600" b="1" dirty="0"/>
              <a:t>extinct</a:t>
            </a:r>
            <a:r>
              <a:rPr lang="en-CA" sz="3600" dirty="0"/>
              <a:t> </a:t>
            </a:r>
            <a:br>
              <a:rPr lang="en-CA" sz="3600" dirty="0"/>
            </a:br>
            <a:r>
              <a:rPr lang="en-CA" sz="3600" dirty="0"/>
              <a:t>in 26 African countries.”</a:t>
            </a:r>
          </a:p>
        </p:txBody>
      </p:sp>
      <p:pic>
        <p:nvPicPr>
          <p:cNvPr id="4" name="Picture 2" descr="Image result for lion">
            <a:extLst>
              <a:ext uri="{FF2B5EF4-FFF2-40B4-BE49-F238E27FC236}">
                <a16:creationId xmlns:a16="http://schemas.microsoft.com/office/drawing/2014/main" id="{24278BE1-B45B-03E6-B859-C060F67E3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972059"/>
            <a:ext cx="4457318" cy="594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3) DESIRE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62879"/>
            <a:ext cx="5994730" cy="4318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“</a:t>
            </a:r>
            <a:r>
              <a:rPr lang="en-CA" dirty="0"/>
              <a:t>Your </a:t>
            </a:r>
            <a:r>
              <a:rPr lang="en-CA" b="1" dirty="0"/>
              <a:t>donation</a:t>
            </a:r>
            <a:r>
              <a:rPr lang="en-CA" dirty="0"/>
              <a:t> supports </a:t>
            </a:r>
            <a:br>
              <a:rPr lang="en-CA" dirty="0"/>
            </a:br>
            <a:r>
              <a:rPr lang="en-CA" dirty="0"/>
              <a:t>on-the-ground conservation projects for </a:t>
            </a:r>
            <a:r>
              <a:rPr lang="en-CA" b="1" dirty="0"/>
              <a:t>lions</a:t>
            </a:r>
            <a:r>
              <a:rPr lang="en-CA" dirty="0"/>
              <a:t>, cheetahs, and other wildlife; combats poaching and snaring; and helps local communities that live with big cats</a:t>
            </a:r>
            <a:r>
              <a:rPr lang="en-CA" sz="3600" dirty="0"/>
              <a:t>.”</a:t>
            </a:r>
          </a:p>
        </p:txBody>
      </p:sp>
      <p:pic>
        <p:nvPicPr>
          <p:cNvPr id="1026" name="Picture 2" descr="Image result for lion">
            <a:extLst>
              <a:ext uri="{FF2B5EF4-FFF2-40B4-BE49-F238E27FC236}">
                <a16:creationId xmlns:a16="http://schemas.microsoft.com/office/drawing/2014/main" id="{3E9484C9-F261-4E63-BAE4-52FB033E4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914909"/>
            <a:ext cx="4457318" cy="594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150" y="2071513"/>
            <a:ext cx="7766936" cy="983625"/>
          </a:xfrm>
        </p:spPr>
        <p:txBody>
          <a:bodyPr>
            <a:noAutofit/>
          </a:bodyPr>
          <a:lstStyle/>
          <a:p>
            <a:pPr algn="ctr"/>
            <a:r>
              <a:rPr lang="en-CA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9C2303-F061-88C8-8152-4B433933D536}"/>
              </a:ext>
            </a:extLst>
          </p:cNvPr>
          <p:cNvSpPr txBox="1">
            <a:spLocks/>
          </p:cNvSpPr>
          <p:nvPr/>
        </p:nvSpPr>
        <p:spPr>
          <a:xfrm>
            <a:off x="5172075" y="286568"/>
            <a:ext cx="7766936" cy="164630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67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46F9F-82BF-F247-77FD-E7EE1036D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53" y="2817648"/>
            <a:ext cx="7563729" cy="42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4178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4)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27661"/>
            <a:ext cx="4986618" cy="4220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dirty="0"/>
              <a:t>“Donate </a:t>
            </a:r>
            <a:r>
              <a:rPr lang="en-CA" sz="4400" b="1" dirty="0"/>
              <a:t>now</a:t>
            </a:r>
            <a:r>
              <a:rPr lang="en-CA" sz="4400" dirty="0"/>
              <a:t> and receive this special plush lion!”</a:t>
            </a:r>
          </a:p>
        </p:txBody>
      </p:sp>
      <p:pic>
        <p:nvPicPr>
          <p:cNvPr id="6146" name="Picture 2" descr="Image result for plush lion">
            <a:extLst>
              <a:ext uri="{FF2B5EF4-FFF2-40B4-BE49-F238E27FC236}">
                <a16:creationId xmlns:a16="http://schemas.microsoft.com/office/drawing/2014/main" id="{3010D3E7-46B8-409C-A59B-988263DD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933665"/>
            <a:ext cx="4798116" cy="59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1)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469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/>
              <a:t>“Have you ever wondered what yellows your teeth?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29" y="1278632"/>
            <a:ext cx="532634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2)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469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“T</a:t>
            </a:r>
            <a:r>
              <a:rPr lang="en-CA" b="1" dirty="0"/>
              <a:t>he</a:t>
            </a:r>
            <a:r>
              <a:rPr lang="en-CA" dirty="0"/>
              <a:t> most common causes </a:t>
            </a:r>
            <a:r>
              <a:rPr lang="en-CA" b="1" dirty="0"/>
              <a:t>of tooth</a:t>
            </a:r>
            <a:r>
              <a:rPr lang="en-CA" dirty="0"/>
              <a:t> discoloration include drinking beverages such as coffee, soda, and wine. </a:t>
            </a:r>
            <a:br>
              <a:rPr lang="en-CA" dirty="0"/>
            </a:br>
            <a:r>
              <a:rPr lang="en-CA" dirty="0"/>
              <a:t>These substances get into the enamel </a:t>
            </a:r>
            <a:r>
              <a:rPr lang="en-CA" b="1" dirty="0"/>
              <a:t>of your teeth</a:t>
            </a:r>
            <a:r>
              <a:rPr lang="en-CA" dirty="0"/>
              <a:t> and can cause long-term discoloration”</a:t>
            </a:r>
            <a:endParaRPr lang="en-CA" sz="4800" dirty="0"/>
          </a:p>
        </p:txBody>
      </p:sp>
      <p:pic>
        <p:nvPicPr>
          <p:cNvPr id="2050" name="Picture 2" descr="Image result for cup of coffee">
            <a:extLst>
              <a:ext uri="{FF2B5EF4-FFF2-40B4-BE49-F238E27FC236}">
                <a16:creationId xmlns:a16="http://schemas.microsoft.com/office/drawing/2014/main" id="{BDEEFCAF-524D-48ED-9A7C-8EBB9294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484784"/>
            <a:ext cx="6005512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3) DESIRE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“Colgate Optic White Toothbrush </a:t>
            </a:r>
            <a:r>
              <a:rPr lang="en-CA" dirty="0"/>
              <a:t>can lift yellow tones in your teeth by removing stains and providing a mild bleaching effect when used as directed.”</a:t>
            </a:r>
            <a:endParaRPr lang="en-CA" sz="4800" dirty="0"/>
          </a:p>
        </p:txBody>
      </p:sp>
      <p:pic>
        <p:nvPicPr>
          <p:cNvPr id="4098" name="Picture 2" descr="Image result for Colgate Optic White Toothbrush">
            <a:extLst>
              <a:ext uri="{FF2B5EF4-FFF2-40B4-BE49-F238E27FC236}">
                <a16:creationId xmlns:a16="http://schemas.microsoft.com/office/drawing/2014/main" id="{269067AF-9E05-4909-9CD9-80E2B494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10" y="1356997"/>
            <a:ext cx="5558676" cy="576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2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4)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dirty="0"/>
              <a:t>“Don’t delay... restore your pearly whites in less than a week!”</a:t>
            </a:r>
          </a:p>
        </p:txBody>
      </p:sp>
      <p:pic>
        <p:nvPicPr>
          <p:cNvPr id="4098" name="Picture 2" descr="Image result for Colgate Optic White Toothbrush">
            <a:extLst>
              <a:ext uri="{FF2B5EF4-FFF2-40B4-BE49-F238E27FC236}">
                <a16:creationId xmlns:a16="http://schemas.microsoft.com/office/drawing/2014/main" id="{269067AF-9E05-4909-9CD9-80E2B494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76" y="1222842"/>
            <a:ext cx="5612534" cy="58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4)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469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/>
              <a:t>“Order in the next hour and your shipping will be free.”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24" y="1284858"/>
            <a:ext cx="4662200" cy="49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1)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Use a provocative opening:</a:t>
            </a:r>
          </a:p>
          <a:p>
            <a:r>
              <a:rPr lang="en-CA" dirty="0"/>
              <a:t>Problem</a:t>
            </a:r>
          </a:p>
          <a:p>
            <a:r>
              <a:rPr lang="en-CA" dirty="0"/>
              <a:t>Unexpected statement</a:t>
            </a:r>
          </a:p>
          <a:p>
            <a:r>
              <a:rPr lang="en-CA" dirty="0"/>
              <a:t>Compliment</a:t>
            </a:r>
          </a:p>
          <a:p>
            <a:r>
              <a:rPr lang="en-CA" dirty="0"/>
              <a:t>Fascinating facts</a:t>
            </a:r>
          </a:p>
          <a:p>
            <a:r>
              <a:rPr lang="en-CA" dirty="0"/>
              <a:t>Stimulating question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29" y="1278632"/>
            <a:ext cx="5326345" cy="4824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2)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Facts, figures</a:t>
            </a:r>
          </a:p>
          <a:p>
            <a:r>
              <a:rPr lang="en-CA" dirty="0"/>
              <a:t>Expert opinions</a:t>
            </a:r>
          </a:p>
          <a:p>
            <a:r>
              <a:rPr lang="en-CA" dirty="0"/>
              <a:t>Examples</a:t>
            </a:r>
          </a:p>
          <a:p>
            <a:r>
              <a:rPr lang="en-CA" dirty="0"/>
              <a:t>Specific details</a:t>
            </a:r>
          </a:p>
          <a:p>
            <a:r>
              <a:rPr lang="en-CA" dirty="0"/>
              <a:t>Direct benefits</a:t>
            </a:r>
          </a:p>
          <a:p>
            <a:r>
              <a:rPr lang="en-CA" dirty="0"/>
              <a:t>Indirect benefits</a:t>
            </a:r>
          </a:p>
          <a:p>
            <a:endParaRPr lang="en-CA" dirty="0"/>
          </a:p>
        </p:txBody>
      </p:sp>
      <p:pic>
        <p:nvPicPr>
          <p:cNvPr id="1026" name="Picture 2" descr="http://cdn.damninteresting.com/wp-content/uploads/2005/11/cardboard-340x3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5330" b="4821"/>
          <a:stretch/>
        </p:blipFill>
        <p:spPr bwMode="auto">
          <a:xfrm>
            <a:off x="5087888" y="2160589"/>
            <a:ext cx="4186114" cy="38807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3) DESIRE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Elicit </a:t>
            </a:r>
            <a:r>
              <a:rPr lang="en-CA" b="1" dirty="0"/>
              <a:t>desire</a:t>
            </a:r>
            <a:r>
              <a:rPr lang="en-CA" dirty="0"/>
              <a:t> by doing the following:</a:t>
            </a:r>
          </a:p>
          <a:p>
            <a:r>
              <a:rPr lang="en-CA" dirty="0"/>
              <a:t>Promoting the BENEFITS</a:t>
            </a:r>
          </a:p>
          <a:p>
            <a:r>
              <a:rPr lang="en-CA" dirty="0"/>
              <a:t>Showing the value of your proposal</a:t>
            </a:r>
          </a:p>
          <a:p>
            <a:r>
              <a:rPr lang="en-CA" dirty="0"/>
              <a:t>Reducing resistance</a:t>
            </a:r>
          </a:p>
          <a:p>
            <a:r>
              <a:rPr lang="en-CA" dirty="0"/>
              <a:t>Anticipating objections</a:t>
            </a:r>
          </a:p>
          <a:p>
            <a:r>
              <a:rPr lang="en-CA" dirty="0"/>
              <a:t>Offering counterarguments</a:t>
            </a:r>
          </a:p>
          <a:p>
            <a:r>
              <a:rPr lang="en-CA" dirty="0"/>
              <a:t>Demonstrating competence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345EFE3-0CF3-EC20-2756-D2A0727A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560" y="622906"/>
            <a:ext cx="4282440" cy="6495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4)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Prompt </a:t>
            </a:r>
            <a:r>
              <a:rPr lang="en-CA" b="1" dirty="0"/>
              <a:t>action</a:t>
            </a:r>
            <a:r>
              <a:rPr lang="en-CA" dirty="0"/>
              <a:t> by doing the following:</a:t>
            </a:r>
          </a:p>
          <a:p>
            <a:r>
              <a:rPr lang="en-CA" dirty="0"/>
              <a:t>Describing specific request</a:t>
            </a:r>
          </a:p>
          <a:p>
            <a:r>
              <a:rPr lang="en-CA" dirty="0"/>
              <a:t>Making action easy to take</a:t>
            </a:r>
          </a:p>
          <a:p>
            <a:r>
              <a:rPr lang="en-CA" dirty="0"/>
              <a:t>Sounding confident</a:t>
            </a:r>
          </a:p>
          <a:p>
            <a:r>
              <a:rPr lang="en-CA" dirty="0"/>
              <a:t>Offering an incentive or gift</a:t>
            </a:r>
          </a:p>
          <a:p>
            <a:r>
              <a:rPr lang="en-CA" dirty="0"/>
              <a:t>Offering no excuses</a:t>
            </a:r>
          </a:p>
          <a:p>
            <a:r>
              <a:rPr lang="en-CA" dirty="0"/>
              <a:t>Repeating the main benefits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24" y="1284858"/>
            <a:ext cx="4662200" cy="4952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618D-8D6C-D1A0-BBE3-5678F146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 your groups…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985F-58D0-3EF5-3179-0398E9D6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7548690" cy="4505039"/>
          </a:xfrm>
        </p:spPr>
        <p:txBody>
          <a:bodyPr/>
          <a:lstStyle/>
          <a:p>
            <a:r>
              <a:rPr lang="en-CA" dirty="0"/>
              <a:t>What are delivery ‘best practices’?</a:t>
            </a:r>
          </a:p>
          <a:p>
            <a:r>
              <a:rPr lang="en-CA" dirty="0"/>
              <a:t>What do you like or admire that you </a:t>
            </a:r>
            <a:br>
              <a:rPr lang="en-CA" dirty="0"/>
            </a:br>
            <a:r>
              <a:rPr lang="en-CA" dirty="0"/>
              <a:t>have seen in great presenters?</a:t>
            </a:r>
            <a:br>
              <a:rPr lang="en-CA" dirty="0"/>
            </a:br>
            <a:endParaRPr lang="en-CA" dirty="0"/>
          </a:p>
          <a:p>
            <a:r>
              <a:rPr lang="en-CA" dirty="0"/>
              <a:t>What are delivery ‘bad practices’?</a:t>
            </a:r>
          </a:p>
          <a:p>
            <a:r>
              <a:rPr lang="en-CA" dirty="0"/>
              <a:t>What do you dislike that you have </a:t>
            </a:r>
            <a:br>
              <a:rPr lang="en-CA" dirty="0"/>
            </a:br>
            <a:r>
              <a:rPr lang="en-CA" dirty="0"/>
              <a:t>seen in poor presenters?</a:t>
            </a:r>
          </a:p>
        </p:txBody>
      </p:sp>
      <p:sp>
        <p:nvSpPr>
          <p:cNvPr id="4" name="Final 0">
            <a:extLst>
              <a:ext uri="{FF2B5EF4-FFF2-40B4-BE49-F238E27FC236}">
                <a16:creationId xmlns:a16="http://schemas.microsoft.com/office/drawing/2014/main" id="{B8D0276C-43CE-3974-B7DF-3B9E7F9BEE51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0</a:t>
            </a:r>
          </a:p>
        </p:txBody>
      </p:sp>
      <p:sp>
        <p:nvSpPr>
          <p:cNvPr id="5" name="Right 0">
            <a:extLst>
              <a:ext uri="{FF2B5EF4-FFF2-40B4-BE49-F238E27FC236}">
                <a16:creationId xmlns:a16="http://schemas.microsoft.com/office/drawing/2014/main" id="{733B3F09-B2B2-ED41-0326-FEB938E33D11}"/>
              </a:ext>
            </a:extLst>
          </p:cNvPr>
          <p:cNvSpPr/>
          <p:nvPr/>
        </p:nvSpPr>
        <p:spPr>
          <a:xfrm>
            <a:off x="741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0</a:t>
            </a:r>
          </a:p>
        </p:txBody>
      </p:sp>
      <p:sp>
        <p:nvSpPr>
          <p:cNvPr id="6" name="Left 1">
            <a:extLst>
              <a:ext uri="{FF2B5EF4-FFF2-40B4-BE49-F238E27FC236}">
                <a16:creationId xmlns:a16="http://schemas.microsoft.com/office/drawing/2014/main" id="{E2A47121-27BA-BB0A-E47F-FF2DBB3725C7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1</a:t>
            </a:r>
          </a:p>
        </p:txBody>
      </p:sp>
      <p:sp>
        <p:nvSpPr>
          <p:cNvPr id="7" name="Right 1">
            <a:extLst>
              <a:ext uri="{FF2B5EF4-FFF2-40B4-BE49-F238E27FC236}">
                <a16:creationId xmlns:a16="http://schemas.microsoft.com/office/drawing/2014/main" id="{8CCD9FB1-8DE9-CFB2-8F86-78E78A80B420}"/>
              </a:ext>
            </a:extLst>
          </p:cNvPr>
          <p:cNvSpPr/>
          <p:nvPr/>
        </p:nvSpPr>
        <p:spPr>
          <a:xfrm>
            <a:off x="741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1</a:t>
            </a:r>
          </a:p>
        </p:txBody>
      </p:sp>
      <p:sp>
        <p:nvSpPr>
          <p:cNvPr id="8" name="Left 2">
            <a:extLst>
              <a:ext uri="{FF2B5EF4-FFF2-40B4-BE49-F238E27FC236}">
                <a16:creationId xmlns:a16="http://schemas.microsoft.com/office/drawing/2014/main" id="{6FF02374-DE36-FF02-820C-1C5134AA839B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2</a:t>
            </a:r>
          </a:p>
        </p:txBody>
      </p:sp>
      <p:sp>
        <p:nvSpPr>
          <p:cNvPr id="9" name="Left 3">
            <a:extLst>
              <a:ext uri="{FF2B5EF4-FFF2-40B4-BE49-F238E27FC236}">
                <a16:creationId xmlns:a16="http://schemas.microsoft.com/office/drawing/2014/main" id="{E9983051-D867-5D0E-CCB1-3FF92860C91E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3</a:t>
            </a:r>
          </a:p>
        </p:txBody>
      </p:sp>
      <p:sp>
        <p:nvSpPr>
          <p:cNvPr id="10" name="Left 4">
            <a:extLst>
              <a:ext uri="{FF2B5EF4-FFF2-40B4-BE49-F238E27FC236}">
                <a16:creationId xmlns:a16="http://schemas.microsoft.com/office/drawing/2014/main" id="{0B767E1C-2E94-4075-35E5-081A010CFFC6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4</a:t>
            </a:r>
          </a:p>
        </p:txBody>
      </p:sp>
      <p:sp>
        <p:nvSpPr>
          <p:cNvPr id="11" name="Left 5">
            <a:extLst>
              <a:ext uri="{FF2B5EF4-FFF2-40B4-BE49-F238E27FC236}">
                <a16:creationId xmlns:a16="http://schemas.microsoft.com/office/drawing/2014/main" id="{F4B28D94-FFCB-F97E-5070-E4C240E7DC2F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5</a:t>
            </a:r>
          </a:p>
        </p:txBody>
      </p:sp>
      <p:sp>
        <p:nvSpPr>
          <p:cNvPr id="12" name="Left 6">
            <a:extLst>
              <a:ext uri="{FF2B5EF4-FFF2-40B4-BE49-F238E27FC236}">
                <a16:creationId xmlns:a16="http://schemas.microsoft.com/office/drawing/2014/main" id="{C879E9AA-0FF4-1E79-DF88-3004BA2BF148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6</a:t>
            </a:r>
          </a:p>
        </p:txBody>
      </p:sp>
      <p:sp>
        <p:nvSpPr>
          <p:cNvPr id="13" name="Left 7">
            <a:extLst>
              <a:ext uri="{FF2B5EF4-FFF2-40B4-BE49-F238E27FC236}">
                <a16:creationId xmlns:a16="http://schemas.microsoft.com/office/drawing/2014/main" id="{B70564B9-4652-2C56-E07F-7F581C2385C6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7</a:t>
            </a:r>
          </a:p>
        </p:txBody>
      </p:sp>
      <p:sp>
        <p:nvSpPr>
          <p:cNvPr id="14" name="Left 8">
            <a:extLst>
              <a:ext uri="{FF2B5EF4-FFF2-40B4-BE49-F238E27FC236}">
                <a16:creationId xmlns:a16="http://schemas.microsoft.com/office/drawing/2014/main" id="{E064506C-AD05-BC17-C4D3-50F358E0025F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8</a:t>
            </a:r>
          </a:p>
        </p:txBody>
      </p:sp>
      <p:sp>
        <p:nvSpPr>
          <p:cNvPr id="15" name="Left 9">
            <a:extLst>
              <a:ext uri="{FF2B5EF4-FFF2-40B4-BE49-F238E27FC236}">
                <a16:creationId xmlns:a16="http://schemas.microsoft.com/office/drawing/2014/main" id="{AD68E274-E12E-7C20-49F5-4ADF6252632B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9</a:t>
            </a:r>
          </a:p>
        </p:txBody>
      </p:sp>
      <p:sp>
        <p:nvSpPr>
          <p:cNvPr id="16" name="Left 0">
            <a:extLst>
              <a:ext uri="{FF2B5EF4-FFF2-40B4-BE49-F238E27FC236}">
                <a16:creationId xmlns:a16="http://schemas.microsoft.com/office/drawing/2014/main" id="{02884388-FFA2-364C-EE04-DF6680DEF4EF}"/>
              </a:ext>
            </a:extLst>
          </p:cNvPr>
          <p:cNvSpPr/>
          <p:nvPr/>
        </p:nvSpPr>
        <p:spPr>
          <a:xfrm>
            <a:off x="9759863" y="3429000"/>
            <a:ext cx="2020529" cy="21385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0" b="1" dirty="0"/>
              <a:t>0</a:t>
            </a:r>
          </a:p>
        </p:txBody>
      </p:sp>
      <p:sp>
        <p:nvSpPr>
          <p:cNvPr id="22" name="minutes">
            <a:extLst>
              <a:ext uri="{FF2B5EF4-FFF2-40B4-BE49-F238E27FC236}">
                <a16:creationId xmlns:a16="http://schemas.microsoft.com/office/drawing/2014/main" id="{0E2A6FBB-694C-E92F-6FBF-E4AB0817DD79}"/>
              </a:ext>
            </a:extLst>
          </p:cNvPr>
          <p:cNvSpPr/>
          <p:nvPr/>
        </p:nvSpPr>
        <p:spPr>
          <a:xfrm>
            <a:off x="8430127" y="5678046"/>
            <a:ext cx="251658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minutes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14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2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00"/>
                            </p:stCondLst>
                            <p:childTnLst>
                              <p:par>
                                <p:cTn id="56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0000"/>
                            </p:stCondLst>
                            <p:childTnLst>
                              <p:par>
                                <p:cTn id="60" presetID="22" presetClass="exit" presetSubtype="4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00"/>
                            </p:stCondLst>
                            <p:childTnLst>
                              <p:par>
                                <p:cTn id="64" presetID="22" presetClass="exit" presetSubtype="4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now your audience - The Scarpetta Group, Inc.">
            <a:extLst>
              <a:ext uri="{FF2B5EF4-FFF2-40B4-BE49-F238E27FC236}">
                <a16:creationId xmlns:a16="http://schemas.microsoft.com/office/drawing/2014/main" id="{0635DD37-DACD-A41E-EF77-A964823B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1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Friendly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Try new things</a:t>
            </a:r>
          </a:p>
          <a:p>
            <a:r>
              <a:rPr lang="en-CA" dirty="0"/>
              <a:t>Engage the audience</a:t>
            </a:r>
          </a:p>
          <a:p>
            <a:r>
              <a:rPr lang="en-CA" dirty="0"/>
              <a:t>Be warm and pleasant</a:t>
            </a:r>
          </a:p>
          <a:p>
            <a:r>
              <a:rPr lang="en-CA" dirty="0"/>
              <a:t>Use humour if appropriate</a:t>
            </a:r>
          </a:p>
          <a:p>
            <a:r>
              <a:rPr lang="en-CA" dirty="0"/>
              <a:t>Take risks!</a:t>
            </a:r>
          </a:p>
        </p:txBody>
      </p:sp>
      <p:pic>
        <p:nvPicPr>
          <p:cNvPr id="2052" name="Picture 4" descr="https://kellyvandever.files.wordpress.com/2011/02/istock_friendly-audience_000007526355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26" y="1688122"/>
            <a:ext cx="5226423" cy="3498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Neutral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Objectively present both sides of argument</a:t>
            </a:r>
          </a:p>
          <a:p>
            <a:r>
              <a:rPr lang="en-CA" dirty="0"/>
              <a:t>Leave time for questions</a:t>
            </a:r>
          </a:p>
          <a:p>
            <a:r>
              <a:rPr lang="en-CA" dirty="0"/>
              <a:t>Don’t be showy</a:t>
            </a:r>
          </a:p>
          <a:p>
            <a:r>
              <a:rPr lang="en-CA" dirty="0"/>
              <a:t>Use facts, expert opinions</a:t>
            </a:r>
          </a:p>
          <a:p>
            <a:r>
              <a:rPr lang="en-CA" dirty="0"/>
              <a:t>Avoid humour</a:t>
            </a:r>
          </a:p>
        </p:txBody>
      </p:sp>
      <p:pic>
        <p:nvPicPr>
          <p:cNvPr id="3074" name="Picture 2" descr="http://www.bitrebels.com/wp-content/uploads/2015/03/Website-Traffic-Target-Audienc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13491"/>
            <a:ext cx="5428215" cy="303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Uninterested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Be brief!</a:t>
            </a:r>
          </a:p>
          <a:p>
            <a:r>
              <a:rPr lang="en-CA" dirty="0"/>
              <a:t>Be dynamic and entertaining</a:t>
            </a:r>
          </a:p>
          <a:p>
            <a:r>
              <a:rPr lang="en-CA" dirty="0"/>
              <a:t>Use humour</a:t>
            </a:r>
          </a:p>
          <a:p>
            <a:r>
              <a:rPr lang="en-CA" dirty="0"/>
              <a:t>Include startling statistics, </a:t>
            </a:r>
            <a:br>
              <a:rPr lang="en-CA" dirty="0"/>
            </a:br>
            <a:r>
              <a:rPr lang="en-CA" dirty="0"/>
              <a:t>powerful visuals</a:t>
            </a:r>
          </a:p>
        </p:txBody>
      </p:sp>
      <p:pic>
        <p:nvPicPr>
          <p:cNvPr id="4098" name="Picture 2" descr="http://media.pixcove.com/P/4/5/Man-Gentleman-Look-Face-Hair-Free-Image-Boredom-No-6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2481306"/>
            <a:ext cx="5089642" cy="3464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02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Hostile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Avoid controversy</a:t>
            </a:r>
          </a:p>
          <a:p>
            <a:r>
              <a:rPr lang="en-CA" dirty="0"/>
              <a:t>Stay calm, controlled</a:t>
            </a:r>
          </a:p>
          <a:p>
            <a:r>
              <a:rPr lang="en-CA" dirty="0"/>
              <a:t>Include objective data, </a:t>
            </a:r>
            <a:br>
              <a:rPr lang="en-CA" dirty="0"/>
            </a:br>
            <a:r>
              <a:rPr lang="en-CA" dirty="0"/>
              <a:t>expert opinions</a:t>
            </a:r>
          </a:p>
          <a:p>
            <a:r>
              <a:rPr lang="en-CA" dirty="0"/>
              <a:t>Avoid Q&amp;A if possible</a:t>
            </a:r>
          </a:p>
        </p:txBody>
      </p:sp>
      <p:pic>
        <p:nvPicPr>
          <p:cNvPr id="5122" name="Picture 2" descr="http://luanncapital.com/wp-content/uploads/2014/06/hostile-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48" y="1671924"/>
            <a:ext cx="5039088" cy="50390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95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CCFAF-8C41-C136-6818-56340CB5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5EE17-0DB6-64EF-A050-4A2AB3056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6745722" cy="4505039"/>
          </a:xfrm>
        </p:spPr>
        <p:txBody>
          <a:bodyPr/>
          <a:lstStyle/>
          <a:p>
            <a:r>
              <a:rPr lang="en-US" dirty="0"/>
              <a:t>Confidently deliver without a script</a:t>
            </a:r>
          </a:p>
          <a:p>
            <a:r>
              <a:rPr lang="en-US" dirty="0"/>
              <a:t>Practice makes perfect!</a:t>
            </a:r>
          </a:p>
          <a:p>
            <a:r>
              <a:rPr lang="en-US" dirty="0"/>
              <a:t>Use SHORT text bullets </a:t>
            </a:r>
          </a:p>
          <a:p>
            <a:r>
              <a:rPr lang="en-US" dirty="0"/>
              <a:t>Enhance with IMAGES</a:t>
            </a:r>
          </a:p>
          <a:p>
            <a:r>
              <a:rPr lang="en-US" dirty="0"/>
              <a:t>Control your content</a:t>
            </a:r>
          </a:p>
          <a:p>
            <a:pPr lvl="1"/>
            <a:r>
              <a:rPr lang="en-US" dirty="0"/>
              <a:t>One bullet at a time</a:t>
            </a:r>
          </a:p>
          <a:p>
            <a:pPr lvl="1"/>
            <a:r>
              <a:rPr lang="en-US" dirty="0"/>
              <a:t>Exit or deemphasize previous points as you progress</a:t>
            </a:r>
          </a:p>
          <a:p>
            <a:endParaRPr lang="en-US" dirty="0"/>
          </a:p>
        </p:txBody>
      </p:sp>
      <p:pic>
        <p:nvPicPr>
          <p:cNvPr id="2050" name="Picture 2" descr="25,409 Confident Speaker Images, Stock Photos &amp; Vectors | Shutterstock">
            <a:extLst>
              <a:ext uri="{FF2B5EF4-FFF2-40B4-BE49-F238E27FC236}">
                <a16:creationId xmlns:a16="http://schemas.microsoft.com/office/drawing/2014/main" id="{B5E47BF5-EA81-02A6-686F-B949C4A04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 bwMode="auto">
          <a:xfrm>
            <a:off x="7098983" y="1790700"/>
            <a:ext cx="4765053" cy="311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9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B2588D-A799-4D06-AE49-54925EB29406}" vid="{2F10B587-7B6B-4F3C-A949-F2340DA595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5BB6B07CD7E419B99A32EBE4934B2" ma:contentTypeVersion="10" ma:contentTypeDescription="Create a new document." ma:contentTypeScope="" ma:versionID="ea80738685bbb099bd4bdf18e51cbfb1">
  <xsd:schema xmlns:xsd="http://www.w3.org/2001/XMLSchema" xmlns:xs="http://www.w3.org/2001/XMLSchema" xmlns:p="http://schemas.microsoft.com/office/2006/metadata/properties" xmlns:ns3="7d1837d1-c4d4-4c22-8f4a-a77bd94c21fe" xmlns:ns4="51d5d1c1-1f21-4f3d-a427-0392c47753ba" targetNamespace="http://schemas.microsoft.com/office/2006/metadata/properties" ma:root="true" ma:fieldsID="cd7bbf49e8f024d7a0d26e2c98179dbb" ns3:_="" ns4:_="">
    <xsd:import namespace="7d1837d1-c4d4-4c22-8f4a-a77bd94c21fe"/>
    <xsd:import namespace="51d5d1c1-1f21-4f3d-a427-0392c47753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837d1-c4d4-4c22-8f4a-a77bd94c2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5d1c1-1f21-4f3d-a427-0392c47753b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d1837d1-c4d4-4c22-8f4a-a77bd94c21fe" xsi:nil="true"/>
  </documentManagement>
</p:properties>
</file>

<file path=customXml/itemProps1.xml><?xml version="1.0" encoding="utf-8"?>
<ds:datastoreItem xmlns:ds="http://schemas.openxmlformats.org/officeDocument/2006/customXml" ds:itemID="{4D540579-E53E-41FA-A103-19CE3CC60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1837d1-c4d4-4c22-8f4a-a77bd94c21fe"/>
    <ds:schemaRef ds:uri="51d5d1c1-1f21-4f3d-a427-0392c4775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40343A-75DB-4E03-95EA-4A75BA0D7FF2}">
  <ds:schemaRefs>
    <ds:schemaRef ds:uri="http://schemas.microsoft.com/office/2006/documentManagement/types"/>
    <ds:schemaRef ds:uri="7d1837d1-c4d4-4c22-8f4a-a77bd94c21fe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51d5d1c1-1f21-4f3d-a427-0392c47753ba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SMU</Template>
  <TotalTime>6779</TotalTime>
  <Words>2211</Words>
  <Application>Microsoft Office PowerPoint</Application>
  <PresentationFormat>Widescreen</PresentationFormat>
  <Paragraphs>507</Paragraphs>
  <Slides>95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Arial</vt:lpstr>
      <vt:lpstr>Arial Black</vt:lpstr>
      <vt:lpstr>Calibri</vt:lpstr>
      <vt:lpstr>Gill Sans SemiBold</vt:lpstr>
      <vt:lpstr>Times New Roman</vt:lpstr>
      <vt:lpstr>Wingdings</vt:lpstr>
      <vt:lpstr>Office Theme</vt:lpstr>
      <vt:lpstr>Preparing &amp; Delivering PRESENTATIONS</vt:lpstr>
      <vt:lpstr>What to expect</vt:lpstr>
      <vt:lpstr>PowerPoint Presentation</vt:lpstr>
      <vt:lpstr>PowerPoint Presentation</vt:lpstr>
      <vt:lpstr>Most people  don’t like making presentations</vt:lpstr>
      <vt:lpstr>PowerPoint Presentation</vt:lpstr>
      <vt:lpstr>PowerPoint Presentation</vt:lpstr>
      <vt:lpstr>DELIVERY</vt:lpstr>
      <vt:lpstr>In your groups…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aware…</vt:lpstr>
      <vt:lpstr>Cultural Sensitivities</vt:lpstr>
      <vt:lpstr>Summary so far…</vt:lpstr>
      <vt:lpstr>PowerPoint Presentation</vt:lpstr>
      <vt:lpstr>PowerPoint Presentation</vt:lpstr>
      <vt:lpstr>PowerPoint Presentation</vt:lpstr>
      <vt:lpstr>PowerPoint Presentation</vt:lpstr>
      <vt:lpstr>These people practice!</vt:lpstr>
      <vt:lpstr>PowerPoint Presentation</vt:lpstr>
      <vt:lpstr>Practice helps…</vt:lpstr>
      <vt:lpstr>PowerPoint Presentation</vt:lpstr>
      <vt:lpstr>PowerPoint Presentation</vt:lpstr>
      <vt:lpstr>If you are REALLY good…</vt:lpstr>
      <vt:lpstr>PowerPoint Presentation</vt:lpstr>
      <vt:lpstr>In your groups…</vt:lpstr>
      <vt:lpstr>PowerPoint Presentation</vt:lpstr>
      <vt:lpstr>PowerPoint Presentation</vt:lpstr>
      <vt:lpstr>PowerPoint Presentation</vt:lpstr>
      <vt:lpstr>PowerPoint Presentation</vt:lpstr>
      <vt:lpstr>Writing your bullets</vt:lpstr>
      <vt:lpstr>Writing your bullets</vt:lpstr>
      <vt:lpstr>Writing your bullets</vt:lpstr>
      <vt:lpstr>Writing</vt:lpstr>
      <vt:lpstr>The shorter, the better…</vt:lpstr>
      <vt:lpstr>PowerPoint Presentation</vt:lpstr>
      <vt:lpstr>Edit, edit, edit</vt:lpstr>
      <vt:lpstr>What’s the problem?</vt:lpstr>
      <vt:lpstr>Does this work better?</vt:lpstr>
      <vt:lpstr>Choose an ENTRANCE animation</vt:lpstr>
      <vt:lpstr>Enter bullets ONE at a time</vt:lpstr>
      <vt:lpstr>Now DEEMPHASIZE your bullets</vt:lpstr>
      <vt:lpstr>PowerPoint Presentation</vt:lpstr>
      <vt:lpstr>Image</vt:lpstr>
      <vt:lpstr>Image</vt:lpstr>
      <vt:lpstr>Teen Fatalities</vt:lpstr>
      <vt:lpstr>PowerPoint Presentation</vt:lpstr>
      <vt:lpstr>Benefits of E-Commerce</vt:lpstr>
      <vt:lpstr>Benefits of E-Commerce</vt:lpstr>
      <vt:lpstr>PowerPoint Presentation</vt:lpstr>
      <vt:lpstr>PowerPoint Presentation</vt:lpstr>
      <vt:lpstr>These graphics ENTER and EXIT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PART 1) ATTENTION</vt:lpstr>
      <vt:lpstr>PART 2) INTEREST</vt:lpstr>
      <vt:lpstr>PART 3) DESIRE</vt:lpstr>
      <vt:lpstr>PART 4) ACTION</vt:lpstr>
      <vt:lpstr>PART 1) ATTENTION</vt:lpstr>
      <vt:lpstr>PART 2) INTEREST</vt:lpstr>
      <vt:lpstr>PART 3) DESIRE</vt:lpstr>
      <vt:lpstr>PART 4) ACTION</vt:lpstr>
      <vt:lpstr>PART 1) ATTENTION</vt:lpstr>
      <vt:lpstr>PART 2) INTEREST</vt:lpstr>
      <vt:lpstr>PART 3) DESIRE</vt:lpstr>
      <vt:lpstr>PART 4) ACTION</vt:lpstr>
      <vt:lpstr>PART 1) ATTENTION</vt:lpstr>
      <vt:lpstr>PART 2) INTEREST</vt:lpstr>
      <vt:lpstr>PART 3) DESIRE</vt:lpstr>
      <vt:lpstr>PART 4) ACTION</vt:lpstr>
      <vt:lpstr>PART 4) ACTION</vt:lpstr>
      <vt:lpstr>PART 1) ATTENTION</vt:lpstr>
      <vt:lpstr>PART 2) INTEREST</vt:lpstr>
      <vt:lpstr>PART 3) DESIRE</vt:lpstr>
      <vt:lpstr>PART 4) ACTION</vt:lpstr>
      <vt:lpstr>PowerPoint Presentation</vt:lpstr>
      <vt:lpstr>Friendly</vt:lpstr>
      <vt:lpstr>Neutral</vt:lpstr>
      <vt:lpstr>Uninterested</vt:lpstr>
      <vt:lpstr>Hostile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Maguire</dc:creator>
  <cp:lastModifiedBy>Dave Maguire</cp:lastModifiedBy>
  <cp:revision>67</cp:revision>
  <dcterms:created xsi:type="dcterms:W3CDTF">2022-10-05T13:05:09Z</dcterms:created>
  <dcterms:modified xsi:type="dcterms:W3CDTF">2023-11-24T14:14:24Z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0x010100C465BB6B07CD7E419B99A32EBE4934B2</vt:lpwstr>
  </property>
</Properties>
</file>