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313" r:id="rId2"/>
    <p:sldId id="473" r:id="rId3"/>
    <p:sldId id="335" r:id="rId4"/>
    <p:sldId id="296" r:id="rId5"/>
    <p:sldId id="336" r:id="rId6"/>
    <p:sldId id="310" r:id="rId7"/>
    <p:sldId id="337" r:id="rId8"/>
    <p:sldId id="298" r:id="rId9"/>
    <p:sldId id="338" r:id="rId10"/>
    <p:sldId id="299" r:id="rId11"/>
    <p:sldId id="497" r:id="rId12"/>
    <p:sldId id="339" r:id="rId13"/>
    <p:sldId id="309" r:id="rId14"/>
    <p:sldId id="340" r:id="rId15"/>
    <p:sldId id="321" r:id="rId16"/>
    <p:sldId id="341" r:id="rId17"/>
    <p:sldId id="323" r:id="rId18"/>
    <p:sldId id="342" r:id="rId19"/>
    <p:sldId id="300" r:id="rId20"/>
    <p:sldId id="343" r:id="rId21"/>
    <p:sldId id="308" r:id="rId22"/>
    <p:sldId id="344" r:id="rId23"/>
    <p:sldId id="302" r:id="rId24"/>
    <p:sldId id="345" r:id="rId25"/>
    <p:sldId id="306" r:id="rId26"/>
    <p:sldId id="346" r:id="rId27"/>
    <p:sldId id="311" r:id="rId28"/>
    <p:sldId id="348" r:id="rId29"/>
    <p:sldId id="312" r:id="rId30"/>
    <p:sldId id="496" r:id="rId31"/>
    <p:sldId id="349" r:id="rId32"/>
    <p:sldId id="324" r:id="rId33"/>
    <p:sldId id="350" r:id="rId34"/>
    <p:sldId id="318" r:id="rId35"/>
    <p:sldId id="500" r:id="rId36"/>
    <p:sldId id="499" r:id="rId37"/>
    <p:sldId id="494" r:id="rId38"/>
    <p:sldId id="351" r:id="rId39"/>
    <p:sldId id="319" r:id="rId40"/>
    <p:sldId id="352" r:id="rId41"/>
    <p:sldId id="320" r:id="rId42"/>
    <p:sldId id="353" r:id="rId43"/>
    <p:sldId id="329" r:id="rId44"/>
    <p:sldId id="292" r:id="rId45"/>
  </p:sldIdLst>
  <p:sldSz cx="12192000" cy="6858000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99FF"/>
    <a:srgbClr val="99CCFF"/>
    <a:srgbClr val="3366CC"/>
    <a:srgbClr val="CCECFF"/>
    <a:srgbClr val="0033CC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fld id="{1B6A0EE4-78FE-4E10-9253-1147104AB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245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Penetration pricing
https://www.polleverywhere.com/multiple_choice_polls/SVGU6ZeHv1FE1n6s95s6b?state=opened&amp;flow=Default&amp;onscreen=persist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C53A8-8BBE-4978-9E4D-05D02500ED6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097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Price bundling
https://www.polleverywhere.com/multiple_choice_polls/5PP5avJjtv5n2rykruZLr?state=opened&amp;flow=Default&amp;onscreen=persist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26DD2-FC81-4FD6-9FFD-F2E9F47E6F0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95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This is an example of
https://www.polleverywhere.com/multiple_choice_polls/p7jRKuXUhG9ppMzdHbT06?state=opened&amp;flow=Default&amp;onscreen=persist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D6500-356A-4019-A1E9-C091E7B0929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85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Reference Pricing
https://www.polleverywhere.com/multiple_choice_polls/Ah9OnGGoZKuyTiWbqoBmm?state=opened&amp;flow=Default&amp;onscreen=persist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BE0E8-BB5B-4B43-86B4-21E1D802B1B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422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Prestige Pricing
https://www.polleverywhere.com/multiple_choice_polls/nJLkKlKMqwP6imGgGqYRp?state=opened&amp;flow=Default&amp;onscreen=persist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7170-EF8F-46BE-8259-0AB7EE35632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037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This is an example of
https://www.polleverywhere.com/multiple_choice_polls/WF2XEOadi9fjFraNcaImA?state=opened&amp;flow=Default&amp;onscreen=persist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4AB6C-34A5-4C83-8846-852EFEDDAC4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64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Dynamic Pricing
https://www.polleverywhere.com/multiple_choice_polls/stxFZPXvS9bCmohSWl1Hh?state=opened&amp;flow=Default&amp;onscreen=persist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10D64-C45F-4E27-B94E-1DE50A9C894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69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Drip pricing
https://www.polleverywhere.com/multiple_choice_polls/OHRo7yr3G9iSTZkEDiYV2?state=opened&amp;flow=Default&amp;onscreen=persist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12BB7-0841-8CB8-227B-E697E6064A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85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Freemium Pricing
https://www.polleverywhere.com/multiple_choice_polls/oVVBS0UfXz8rPmds62Ssm?state=opened&amp;flow=Default&amp;onscreen=persist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DEA34-E1E4-4D90-93AF-99230A6B94B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72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Incremental Pricing
https://www.polleverywhere.com/multiple_choice_polls/OcxyjJAihbhFoR82BqmCV?state=opened&amp;flow=Default&amp;onscreen=persist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FA030-04EC-42A5-86D9-71411A0F0FA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21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Geographic Pricing
https://www.polleverywhere.com/multiple_choice_polls/MBXTPp5Zs0j3ArKjjfPCP?state=opened&amp;flow=Default&amp;onscreen=persist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A086-FF84-4816-8E70-6C78485CCB6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91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Total-profit pricing (also called blended or line)
https://www.polleverywhere.com/multiple_choice_polls/99HIAuX9ISEcJ82PwKDUu?state=opened&amp;flow=Default&amp;onscreen=persist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804BC-1985-43D3-B789-7D9B9FD9C69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1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Captive pricing
https://www.polleverywhere.com/multiple_choice_polls/Ilc8JGhBsepbD8JBv0gtY?state=opened&amp;flow=Default&amp;onscreen=persist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FD75B-60DD-4C26-9C7B-DDD6D70C1AA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6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Leader Pricing (or loss leaders)
https://www.polleverywhere.com/multiple_choice_polls/FLglP054QJSYDr5IMbIJv?state=opened&amp;flow=Default&amp;onscreen=persist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1135A-C8CC-460C-B85A-2112276296A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97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Predatory pricing
https://www.polleverywhere.com/multiple_choice_polls/8UEaUxQ3TweObE59IZWz9?state=opened&amp;flow=Default&amp;onscreen=persist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35B78-3B74-4161-9A1B-37A491DF7D4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69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Skimming Pricing
https://www.polleverywhere.com/multiple_choice_polls/IN1WwYxBOaFitsXyjq35s?state=opened&amp;flow=Default&amp;onscreen=persist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48F73-FFA9-45D2-B329-79189DCDFCA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10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Discrimination Pricing
https://www.polleverywhere.com/multiple_choice_polls/Weds7M3nVRhmP6eneL0Ta?state=opened&amp;flow=Default&amp;onscreen=persist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3822E-1723-45CF-9EDF-6A7E8C9ABFF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49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Bait to Trade Up
https://www.polleverywhere.com/multiple_choice_polls/x31BdaR2iu6oYzSIru2jB?state=opened&amp;flow=Default&amp;onscreen=persist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AFB1B-E595-413E-8743-69D3542C3B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37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Bait and Switch
https://www.polleverywhere.com/multiple_choice_polls/WSo8ZCI1R6oBhpsW84Jpe?state=opened&amp;flow=Default&amp;onscreen=persist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A0EE4-78FE-4E10-9253-1147104AB9D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AE7BD-0414-4588-A868-D4E1F574DFC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39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C2DF-FFE5-47AC-A164-FA6D9E0388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C142-1B25-4596-A129-12630ABABA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56DF-283A-42E0-AE61-DAE4E6D7DA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0951" y="6245225"/>
            <a:ext cx="470534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2008 by Nelson Education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947D-4B2A-4B58-A5E0-B073C3F0B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35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1167765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643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D32A-4E05-4A73-A1E1-0E066B46D4B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E35-61E6-4361-9B47-AED6829D33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3965-C3DF-487E-B65E-F034BE114C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F849-EE3D-476A-AA8D-67F21BFA30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DF2A-29E9-4BB4-B7FB-3B506F1CA9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22DA-D9CC-43B0-8C60-E76934EDAFE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74CD-866E-4C65-8114-110479E156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CC6369-14BA-46FB-84B0-92C0FF550C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UBDMbeJZlag?feature=oembe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md1320-140620055713-phpapp02/95/pricing-strategies-1-638.jpg?cb=14032619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6"/>
          <a:stretch/>
        </p:blipFill>
        <p:spPr bwMode="auto">
          <a:xfrm>
            <a:off x="1676400" y="1219200"/>
            <a:ext cx="9061908" cy="52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7 Key Factors to Building a Good Pricing Strategy | OnDeck">
            <a:extLst>
              <a:ext uri="{FF2B5EF4-FFF2-40B4-BE49-F238E27FC236}">
                <a16:creationId xmlns:a16="http://schemas.microsoft.com/office/drawing/2014/main" id="{69525D69-5464-467E-3795-0A6F2B81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67280"/>
            <a:ext cx="12172950" cy="71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Leader Pricing (or loss leaders)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Popular goods or necessities priced extremely low </a:t>
            </a:r>
            <a:br>
              <a:rPr lang="en-US" altLang="en-US" dirty="0"/>
            </a:br>
            <a:r>
              <a:rPr lang="en-US" altLang="en-US" dirty="0"/>
              <a:t>(sometimes at a loss) to get you into the store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2012CB5-5B64-4448-8CFB-5E7CED2A5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43828"/>
            <a:ext cx="8863940" cy="38992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2A1F7F-55E5-A171-2984-4992976D249B}"/>
              </a:ext>
            </a:extLst>
          </p:cNvPr>
          <p:cNvSpPr/>
          <p:nvPr/>
        </p:nvSpPr>
        <p:spPr>
          <a:xfrm>
            <a:off x="6019800" y="3916493"/>
            <a:ext cx="28360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$3.99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30DEE49-7359-70D8-90B6-35900E42A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33" y="3115690"/>
            <a:ext cx="3555555" cy="35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rtmouth market turns to Facebook to identify counterfeit money suspect -  Halifax | Globalnews.ca">
            <a:extLst>
              <a:ext uri="{FF2B5EF4-FFF2-40B4-BE49-F238E27FC236}">
                <a16:creationId xmlns:a16="http://schemas.microsoft.com/office/drawing/2014/main" id="{803E0100-F9E8-9455-7874-E8C8ED038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5838"/>
          <a:stretch/>
        </p:blipFill>
        <p:spPr bwMode="auto">
          <a:xfrm>
            <a:off x="-1" y="0"/>
            <a:ext cx="12159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6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453B2-4829-449C-8133-3AB900473F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277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3600" dirty="0"/>
              <a:t>Predatory pricing</a:t>
            </a:r>
            <a:endParaRPr lang="en-US" altLang="en-US" sz="36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(also undercutting) is a </a:t>
            </a:r>
            <a:r>
              <a:rPr lang="en-CA" b="1" dirty="0"/>
              <a:t>pricing</a:t>
            </a:r>
            <a:r>
              <a:rPr lang="en-CA" dirty="0"/>
              <a:t> strategy where a product or service is set at a very low </a:t>
            </a:r>
            <a:r>
              <a:rPr lang="en-CA" b="1" dirty="0"/>
              <a:t>price</a:t>
            </a:r>
            <a:r>
              <a:rPr lang="en-CA" dirty="0"/>
              <a:t>, intending to drive competitors out of the market, or create barriers to entry for potential new competitors.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27650" name="Picture 2" descr="http://stopsellingvanillaicecream.com/wp-content/uploads/2013/09/competi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1072"/>
            <a:ext cx="3829692" cy="38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772C4-951C-471E-8A71-261596D5D2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277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998D-E09F-4C97-BEB2-ABD75CE1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Skimming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0011-85D5-47EF-9D63-6DFC69E3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companies charge the highest possible price for a new product and then lower the price over time as the product becomes less and less popular</a:t>
            </a:r>
          </a:p>
        </p:txBody>
      </p:sp>
      <p:pic>
        <p:nvPicPr>
          <p:cNvPr id="4098" name="Picture 2" descr="Image result for smartphone">
            <a:extLst>
              <a:ext uri="{FF2B5EF4-FFF2-40B4-BE49-F238E27FC236}">
                <a16:creationId xmlns:a16="http://schemas.microsoft.com/office/drawing/2014/main" id="{C63701E2-F595-4F29-BE07-28B986BA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14675"/>
            <a:ext cx="4638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B05C3-A344-41BB-8CDE-30B4462BAD1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82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0117-39F4-47F9-964E-F1406605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Discrimination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494A-AB8E-4263-9D05-CE5F33CF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876800"/>
          </a:xfrm>
        </p:spPr>
        <p:txBody>
          <a:bodyPr/>
          <a:lstStyle/>
          <a:p>
            <a:r>
              <a:rPr lang="en-CA" dirty="0"/>
              <a:t>Strategically offering different prices at different times, sometimes to different consumers</a:t>
            </a:r>
          </a:p>
          <a:p>
            <a:r>
              <a:rPr lang="en-CA" dirty="0" err="1"/>
              <a:t>Eg.</a:t>
            </a:r>
            <a:r>
              <a:rPr lang="en-CA" dirty="0"/>
              <a:t> senior citizen or student discounts, or lower theatre ticket prices on Tuesdays, </a:t>
            </a:r>
          </a:p>
        </p:txBody>
      </p:sp>
      <p:pic>
        <p:nvPicPr>
          <p:cNvPr id="1026" name="Picture 2" descr="Image result for Discrimination Pricing">
            <a:extLst>
              <a:ext uri="{FF2B5EF4-FFF2-40B4-BE49-F238E27FC236}">
                <a16:creationId xmlns:a16="http://schemas.microsoft.com/office/drawing/2014/main" id="{1ED8F316-B9C9-453A-A38F-197E262D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70430"/>
            <a:ext cx="5325534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0E5AE-BB17-43A5-9FDD-5797C5863B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82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Bait to Trade Up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customer is attracted by the advertisement of a low-priced product but then is encouraged to buy a more expensive one</a:t>
            </a:r>
            <a:endParaRPr lang="en-US" altLang="en-US" dirty="0"/>
          </a:p>
        </p:txBody>
      </p:sp>
      <p:pic>
        <p:nvPicPr>
          <p:cNvPr id="7" name="Picture 2" descr="https://realas.com/blog/wp-content/uploads/2014/11/h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258977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pple Pre-Owned iPhone 7 4G LTE with 32GB Cell Phone (Unlocked) Black 7  32GB BLACK-RB - Best Buy">
            <a:extLst>
              <a:ext uri="{FF2B5EF4-FFF2-40B4-BE49-F238E27FC236}">
                <a16:creationId xmlns:a16="http://schemas.microsoft.com/office/drawing/2014/main" id="{A429AC71-F619-4377-B9D6-1A6D5435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r="25879"/>
          <a:stretch/>
        </p:blipFill>
        <p:spPr bwMode="auto">
          <a:xfrm>
            <a:off x="841082" y="1625666"/>
            <a:ext cx="1439498" cy="29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ilver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073F5B9D-9B00-4A2E-B5D9-BD38C374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62" y="397557"/>
            <a:ext cx="5869706" cy="498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EC87C-0BBE-427D-8BC2-AD3D07E51040}"/>
              </a:ext>
            </a:extLst>
          </p:cNvPr>
          <p:cNvSpPr txBox="1"/>
          <p:nvPr/>
        </p:nvSpPr>
        <p:spPr>
          <a:xfrm>
            <a:off x="2343907" y="1034631"/>
            <a:ext cx="38753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bg1"/>
                </a:solidFill>
              </a:rPr>
              <a:t>Go to </a:t>
            </a:r>
          </a:p>
          <a:p>
            <a:pPr algn="ctr"/>
            <a:r>
              <a:rPr lang="en-CA" sz="2800" b="1" dirty="0">
                <a:solidFill>
                  <a:srgbClr val="C00000"/>
                </a:solidFill>
                <a:latin typeface="+mn-lt"/>
              </a:rPr>
              <a:t>pollev.com/davem599</a:t>
            </a:r>
          </a:p>
          <a:p>
            <a:pPr algn="ctr"/>
            <a:r>
              <a:rPr lang="en-CA" sz="3000" b="1" dirty="0">
                <a:solidFill>
                  <a:schemeClr val="bg1"/>
                </a:solidFill>
              </a:rPr>
              <a:t>on your phone, </a:t>
            </a:r>
          </a:p>
          <a:p>
            <a:pPr algn="ctr"/>
            <a:r>
              <a:rPr lang="en-CA" sz="3000" b="1" dirty="0">
                <a:solidFill>
                  <a:schemeClr val="bg1"/>
                </a:solidFill>
              </a:rPr>
              <a:t>tablet or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E216DC-E30A-4177-B20C-E7DC9AAFDD52}"/>
              </a:ext>
            </a:extLst>
          </p:cNvPr>
          <p:cNvSpPr/>
          <p:nvPr/>
        </p:nvSpPr>
        <p:spPr>
          <a:xfrm>
            <a:off x="7214242" y="953190"/>
            <a:ext cx="43323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go to this web address to submit responses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64A29ED-6430-432D-AEAB-D50E07D59D30}"/>
              </a:ext>
            </a:extLst>
          </p:cNvPr>
          <p:cNvSpPr/>
          <p:nvPr/>
        </p:nvSpPr>
        <p:spPr>
          <a:xfrm>
            <a:off x="6533964" y="1757778"/>
            <a:ext cx="936000" cy="25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9F1FC-E881-47EC-BC54-4365475D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20" y="2965963"/>
            <a:ext cx="542925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18DCF3-6439-43B2-8201-1787E5545920}"/>
              </a:ext>
            </a:extLst>
          </p:cNvPr>
          <p:cNvSpPr/>
          <p:nvPr/>
        </p:nvSpPr>
        <p:spPr>
          <a:xfrm>
            <a:off x="7259190" y="3483114"/>
            <a:ext cx="4332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Continue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C820BE3-458E-4E26-839C-5CAFAEE87DC4}"/>
              </a:ext>
            </a:extLst>
          </p:cNvPr>
          <p:cNvSpPr/>
          <p:nvPr/>
        </p:nvSpPr>
        <p:spPr>
          <a:xfrm rot="19888165">
            <a:off x="6312477" y="4834616"/>
            <a:ext cx="2696943" cy="211498"/>
          </a:xfrm>
          <a:prstGeom prst="leftArrow">
            <a:avLst>
              <a:gd name="adj1" fmla="val 55839"/>
              <a:gd name="adj2" fmla="val 54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8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7EC3F-DF16-43BE-9DC4-37B70C33C5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0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Bait and Switch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Illegal bait and switch; product </a:t>
            </a:r>
            <a:br>
              <a:rPr lang="en-US" altLang="en-US" dirty="0"/>
            </a:br>
            <a:r>
              <a:rPr lang="en-US" altLang="en-US" dirty="0"/>
              <a:t>was never actually available. </a:t>
            </a:r>
          </a:p>
          <a:p>
            <a:r>
              <a:rPr lang="en-US" altLang="en-US" dirty="0"/>
              <a:t>Price was used to fraudulently attract </a:t>
            </a:r>
            <a:br>
              <a:rPr lang="en-US" altLang="en-US" dirty="0"/>
            </a:br>
            <a:r>
              <a:rPr lang="en-US" altLang="en-US" dirty="0"/>
              <a:t>the consumer to the store</a:t>
            </a:r>
          </a:p>
        </p:txBody>
      </p:sp>
      <p:pic>
        <p:nvPicPr>
          <p:cNvPr id="15362" name="Picture 2" descr="https://realas.com/blog/wp-content/uploads/2014/11/h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44418"/>
            <a:ext cx="4258977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32159-727F-4C26-B05B-210EBD5FBC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Price bundling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876800"/>
          </a:xfrm>
        </p:spPr>
        <p:txBody>
          <a:bodyPr/>
          <a:lstStyle/>
          <a:p>
            <a:r>
              <a:rPr lang="en-CA" dirty="0"/>
              <a:t>seller bundles together many different goods/items being sold and offers the entire bundle at a single price (usually creating value)</a:t>
            </a:r>
            <a:endParaRPr lang="en-US" altLang="en-US" dirty="0"/>
          </a:p>
        </p:txBody>
      </p:sp>
      <p:pic>
        <p:nvPicPr>
          <p:cNvPr id="13314" name="Picture 2" descr="http://ecx.images-amazon.com/images/I/31NOp0m6HuL._SL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00400"/>
            <a:ext cx="3810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ogs.ubc.ca/tianzhulei/files/2011/04/teenco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9872"/>
            <a:ext cx="33528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11-i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7" y="3733800"/>
            <a:ext cx="6237109" cy="24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64D85-FDC5-47CC-8F53-BE3745984E2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277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Value Added Pricing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5105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Instead of discounting, manufacturer adds value </a:t>
            </a:r>
            <a:br>
              <a:rPr lang="en-US" altLang="en-US" dirty="0"/>
            </a:br>
            <a:r>
              <a:rPr lang="en-US" altLang="en-US" dirty="0"/>
              <a:t>to the product</a:t>
            </a:r>
          </a:p>
        </p:txBody>
      </p:sp>
      <p:pic>
        <p:nvPicPr>
          <p:cNvPr id="9218" name="Picture 2" descr="http://scene7.samsclub.com/is/image/samsclub/0003700085447_A?$img_size_380x380$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b="16964"/>
          <a:stretch/>
        </p:blipFill>
        <p:spPr bwMode="auto">
          <a:xfrm>
            <a:off x="609600" y="2901227"/>
            <a:ext cx="5334000" cy="34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2.bigcommerce.com/server1600/ox2ap/products/293/images/491/Energizer_Max_AAA_4_2Free_Bonus_Pack__11344.1405445452.1280.1280.jpg?c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3526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vargus.com/download/pictures/Shaviv%20Bonus%20pack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4560"/>
          <a:stretch/>
        </p:blipFill>
        <p:spPr bwMode="auto">
          <a:xfrm>
            <a:off x="9296400" y="2004743"/>
            <a:ext cx="2511189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27B2E-9DB4-41CB-8D17-DD58724C8F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353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Reference Pricing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9448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Priced relative to another product, then merchandised close to it so that comparison is inevitable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25719"/>
            <a:ext cx="4191000" cy="4191000"/>
          </a:xfrm>
          <a:prstGeom prst="rect">
            <a:avLst/>
          </a:prstGeom>
        </p:spPr>
      </p:pic>
      <p:pic>
        <p:nvPicPr>
          <p:cNvPr id="9" name="Picture 4" descr="http://canadiandelicacies.com/cookies/dec_choc_c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3586397" cy="35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91519-977F-4A71-A21A-17BBCDB6C2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0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Prestige Pricing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strategy of consistently pricing at, or near, the high end of the possible price range to help attract status-conscious consumers. The high price is used to enhance and reinforce a product's luxury image.</a:t>
            </a:r>
            <a:endParaRPr lang="en-US" altLang="en-US" dirty="0"/>
          </a:p>
        </p:txBody>
      </p:sp>
      <p:pic>
        <p:nvPicPr>
          <p:cNvPr id="30722" name="Picture 2" descr="http://static1.squarespace.com/static/4fa14d3ce4b08a53fa26468e/t/511bfb81e4b00307a2604095/1360788364325/Screen+Shot+2013-02-13+at+3.45.18+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76" y="4005209"/>
            <a:ext cx="1295400" cy="22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i01.i.aliimg.com/wsphoto/v0/372553863/Wholesale-Handbag-Women-s-Butterfly-Leather-Shoulder-Tote-0-profits-sale-font-b-prestige-b-f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31" y="3872906"/>
            <a:ext cx="3324367" cy="24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static.usnews.rankingsandreviews.com/images/Auto/izmo/362705/2014_mercedes_benz_slk_class_front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"/>
          <a:stretch/>
        </p:blipFill>
        <p:spPr bwMode="auto">
          <a:xfrm>
            <a:off x="7390454" y="3388050"/>
            <a:ext cx="4220200" cy="29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91E03-DC2D-41B4-BC8F-DBCCC588E38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353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uy Malabar Gold &amp; Diamonds 18k (750) Yellow Gold and Diamond Ring for  Women at Amazon.in">
            <a:extLst>
              <a:ext uri="{FF2B5EF4-FFF2-40B4-BE49-F238E27FC236}">
                <a16:creationId xmlns:a16="http://schemas.microsoft.com/office/drawing/2014/main" id="{DD422A53-DC54-2FD3-9985-431FC1CD3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80397"/>
          <a:stretch/>
        </p:blipFill>
        <p:spPr bwMode="auto">
          <a:xfrm>
            <a:off x="6848" y="381000"/>
            <a:ext cx="1218515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 Malabar Gold &amp; Diamonds 18k (750) Yellow Gold and Diamond Ring for  Women at Amazon.in">
            <a:extLst>
              <a:ext uri="{FF2B5EF4-FFF2-40B4-BE49-F238E27FC236}">
                <a16:creationId xmlns:a16="http://schemas.microsoft.com/office/drawing/2014/main" id="{44E9C9D5-6D88-AC7A-4E95-F3586132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jouteries Lavigueur | 10K GOLD RING WITH DIAMOND">
            <a:extLst>
              <a:ext uri="{FF2B5EF4-FFF2-40B4-BE49-F238E27FC236}">
                <a16:creationId xmlns:a16="http://schemas.microsoft.com/office/drawing/2014/main" id="{36C085C5-533A-A98E-1530-B3782185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733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904768-A2ED-646B-08C6-C1F0EA76FD37}"/>
              </a:ext>
            </a:extLst>
          </p:cNvPr>
          <p:cNvSpPr/>
          <p:nvPr/>
        </p:nvSpPr>
        <p:spPr>
          <a:xfrm>
            <a:off x="1752600" y="898131"/>
            <a:ext cx="885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ring is higher quality?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E3581-E812-A146-487A-BDA406899D79}"/>
              </a:ext>
            </a:extLst>
          </p:cNvPr>
          <p:cNvSpPr/>
          <p:nvPr/>
        </p:nvSpPr>
        <p:spPr>
          <a:xfrm>
            <a:off x="1981200" y="5248870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$1,500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100FE-24B1-C24B-E7E1-4CEE931D92B2}"/>
              </a:ext>
            </a:extLst>
          </p:cNvPr>
          <p:cNvSpPr/>
          <p:nvPr/>
        </p:nvSpPr>
        <p:spPr>
          <a:xfrm>
            <a:off x="6934200" y="5248870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$25,000</a:t>
            </a:r>
          </a:p>
        </p:txBody>
      </p:sp>
    </p:spTree>
    <p:extLst>
      <p:ext uri="{BB962C8B-B14F-4D97-AF65-F5344CB8AC3E}">
        <p14:creationId xmlns:p14="http://schemas.microsoft.com/office/powerpoint/2010/main" val="70253488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4DCE1-A153-489D-B2D2-6EF15465721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353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A288-7370-4288-AFAF-07D3D0DB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Pantry Loading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162F-80F1-4AF8-8EAD-31D575CC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876800"/>
          </a:xfrm>
        </p:spPr>
        <p:txBody>
          <a:bodyPr/>
          <a:lstStyle/>
          <a:p>
            <a:r>
              <a:rPr lang="en-CA" dirty="0"/>
              <a:t>is the stockpiling of an item by the consumer taking them out of the market for a while so that they don't shop competitive items</a:t>
            </a:r>
          </a:p>
        </p:txBody>
      </p:sp>
      <p:pic>
        <p:nvPicPr>
          <p:cNvPr id="2050" name="Picture 2" descr="Image result for large package of toilet paper">
            <a:extLst>
              <a:ext uri="{FF2B5EF4-FFF2-40B4-BE49-F238E27FC236}">
                <a16:creationId xmlns:a16="http://schemas.microsoft.com/office/drawing/2014/main" id="{EA226645-B03D-4D18-AB81-15E71BCD3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5"/>
          <a:stretch/>
        </p:blipFill>
        <p:spPr bwMode="auto">
          <a:xfrm>
            <a:off x="7620000" y="2855849"/>
            <a:ext cx="4142496" cy="37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uracell batteries">
            <a:extLst>
              <a:ext uri="{FF2B5EF4-FFF2-40B4-BE49-F238E27FC236}">
                <a16:creationId xmlns:a16="http://schemas.microsoft.com/office/drawing/2014/main" id="{9E763CFD-57E8-4AB8-BEAA-F331BD5CC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r="19412"/>
          <a:stretch/>
        </p:blipFill>
        <p:spPr bwMode="auto">
          <a:xfrm>
            <a:off x="2895600" y="3236179"/>
            <a:ext cx="1982620" cy="32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9E10C-80F1-4C3F-B55D-43AC2A0549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0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D2BE-C814-43CA-B111-0D9406EA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Dynamic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3F39-B9D8-43E5-9B50-C7D2FDC72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prices fluctuate based on market and customer demand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7B4C6-78CC-4BF1-ABD1-987FD5C70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09057"/>
            <a:ext cx="5715000" cy="4533034"/>
          </a:xfrm>
          <a:prstGeom prst="rect">
            <a:avLst/>
          </a:prstGeom>
        </p:spPr>
      </p:pic>
      <p:pic>
        <p:nvPicPr>
          <p:cNvPr id="2050" name="Picture 2" descr="Types of Hotels: 21 of the Most Popular Options | Cvent Blog">
            <a:extLst>
              <a:ext uri="{FF2B5EF4-FFF2-40B4-BE49-F238E27FC236}">
                <a16:creationId xmlns:a16="http://schemas.microsoft.com/office/drawing/2014/main" id="{2F1B414B-6212-CB99-23F9-96B62C0C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5300133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7160E-A12E-0E50-4A96-EEEB878A41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864F-FCCB-DE59-8E0B-15C6A25E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Drip Pricing</a:t>
            </a:r>
            <a:endParaRPr lang="en-C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A6F55E-93EE-3901-A8F2-808981CB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0724"/>
            <a:ext cx="5972710" cy="23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7EDE-129A-AD33-E6FD-4AD495C6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430000" cy="4038600"/>
          </a:xfrm>
        </p:spPr>
        <p:txBody>
          <a:bodyPr/>
          <a:lstStyle/>
          <a:p>
            <a:r>
              <a:rPr lang="en-US" dirty="0"/>
              <a:t>Advertising a price and then adding a mandatory fee (other than tax)</a:t>
            </a:r>
          </a:p>
          <a:p>
            <a:r>
              <a:rPr lang="en-US" dirty="0"/>
              <a:t>E.g. adding a mandatory fee to buying a ticket online</a:t>
            </a:r>
          </a:p>
          <a:p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dditional charges or fees are false or misleading under the law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The Competition Bureau says </a:t>
            </a:r>
            <a:b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it’s suing Cineplex for allegedly </a:t>
            </a:r>
            <a:b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advertising misleading ticket </a:t>
            </a:r>
            <a:b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prices</a:t>
            </a: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</a:rPr>
              <a:t> because of their </a:t>
            </a:r>
            <a:br>
              <a:rPr lang="en-US" dirty="0">
                <a:solidFill>
                  <a:srgbClr val="222222"/>
                </a:solidFill>
                <a:latin typeface="Open Sans" panose="020B060603050402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Open Sans" panose="020B0606030504020204" pitchFamily="34" charset="0"/>
              </a:rPr>
              <a:t>mandatory fee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66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romoting Corporate Compliance">
            <a:hlinkClick r:id="" action="ppaction://media"/>
            <a:extLst>
              <a:ext uri="{FF2B5EF4-FFF2-40B4-BE49-F238E27FC236}">
                <a16:creationId xmlns:a16="http://schemas.microsoft.com/office/drawing/2014/main" id="{19FB4A90-11AC-D0BA-3E75-C4F6E98DBB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501396"/>
            <a:ext cx="10363200" cy="5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DF47F-D2A8-4FB8-8373-18A2701192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0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AACB-C6AA-4860-B712-9C515BB1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Freemium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C818-1867-4111-9099-2C79F9D6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companies offer a basic version of their product hoping that users will eventually pay to upgrade or access more features</a:t>
            </a:r>
          </a:p>
        </p:txBody>
      </p:sp>
      <p:pic>
        <p:nvPicPr>
          <p:cNvPr id="1032" name="Picture 8" descr="Image result for hubspot logo">
            <a:extLst>
              <a:ext uri="{FF2B5EF4-FFF2-40B4-BE49-F238E27FC236}">
                <a16:creationId xmlns:a16="http://schemas.microsoft.com/office/drawing/2014/main" id="{6F369862-F3C6-4179-B4BF-3E282F8CA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655728"/>
            <a:ext cx="7086600" cy="27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urvey monkey">
            <a:extLst>
              <a:ext uri="{FF2B5EF4-FFF2-40B4-BE49-F238E27FC236}">
                <a16:creationId xmlns:a16="http://schemas.microsoft.com/office/drawing/2014/main" id="{647500E3-B204-4652-A5DB-AF2EDD3A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80772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Penetration pricing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Price is initially set low to grab high market share</a:t>
            </a:r>
          </a:p>
        </p:txBody>
      </p:sp>
      <p:pic>
        <p:nvPicPr>
          <p:cNvPr id="19458" name="Picture 2" descr="http://www.insurancejournal.com/app/uploads/2013/03/market-share-580x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90" y="2157694"/>
            <a:ext cx="4610100" cy="43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E47E0-2A4B-4333-8336-D5410208A9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353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E8DC-D9C6-4323-B681-457542CC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Incremental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879A7-EF46-4CCF-9EEE-F13FE8791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Basic product or service is low and then they bill you for extra services</a:t>
            </a:r>
          </a:p>
        </p:txBody>
      </p:sp>
      <p:pic>
        <p:nvPicPr>
          <p:cNvPr id="3074" name="Picture 2" descr="Image result for bank fees">
            <a:extLst>
              <a:ext uri="{FF2B5EF4-FFF2-40B4-BE49-F238E27FC236}">
                <a16:creationId xmlns:a16="http://schemas.microsoft.com/office/drawing/2014/main" id="{B7008E62-E634-4794-9D8D-6FC9D1D0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69C0E-D8C8-41AC-B644-41F15307CA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81A8-A43E-4280-A359-728910DC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Geographic Pricing – Freight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C903-1292-44BA-A781-9DD71A9C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Handles cost of freight in different ways</a:t>
            </a:r>
          </a:p>
          <a:p>
            <a:r>
              <a:rPr lang="en-CA" dirty="0"/>
              <a:t>FOB </a:t>
            </a:r>
            <a:r>
              <a:rPr lang="en-CA" dirty="0" err="1"/>
              <a:t>orgin</a:t>
            </a:r>
            <a:r>
              <a:rPr lang="en-CA" dirty="0"/>
              <a:t> (or factory)</a:t>
            </a:r>
          </a:p>
          <a:p>
            <a:r>
              <a:rPr lang="en-CA" dirty="0"/>
              <a:t>Uniform delivered price</a:t>
            </a:r>
          </a:p>
          <a:p>
            <a:r>
              <a:rPr lang="en-CA" dirty="0"/>
              <a:t>Zone pricing</a:t>
            </a:r>
          </a:p>
          <a:p>
            <a:r>
              <a:rPr lang="en-CA" dirty="0"/>
              <a:t>Freight absorption</a:t>
            </a:r>
          </a:p>
        </p:txBody>
      </p:sp>
      <p:pic>
        <p:nvPicPr>
          <p:cNvPr id="3074" name="Picture 2" descr="Image result for geography">
            <a:extLst>
              <a:ext uri="{FF2B5EF4-FFF2-40B4-BE49-F238E27FC236}">
                <a16:creationId xmlns:a16="http://schemas.microsoft.com/office/drawing/2014/main" id="{D753D9DB-FE5D-4C24-A6C5-478B12A1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9"/>
          <a:stretch/>
        </p:blipFill>
        <p:spPr bwMode="auto">
          <a:xfrm>
            <a:off x="8311444" y="1447800"/>
            <a:ext cx="3880556" cy="36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rnsport truck">
            <a:extLst>
              <a:ext uri="{FF2B5EF4-FFF2-40B4-BE49-F238E27FC236}">
                <a16:creationId xmlns:a16="http://schemas.microsoft.com/office/drawing/2014/main" id="{0FD09CAD-2866-403A-A8B0-C02A167A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97" y="2612555"/>
            <a:ext cx="3968043" cy="39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PRICE Adjustments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8162" y="1600201"/>
            <a:ext cx="4475163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Cash Discounts</a:t>
            </a:r>
          </a:p>
          <a:p>
            <a:pPr eaLnBrk="1" hangingPunct="1"/>
            <a:r>
              <a:rPr lang="en-US" altLang="en-US" sz="2800" dirty="0"/>
              <a:t>Volume Discounts</a:t>
            </a:r>
          </a:p>
          <a:p>
            <a:r>
              <a:rPr lang="en-US" altLang="en-US" sz="2800" dirty="0"/>
              <a:t>Member pricing</a:t>
            </a:r>
          </a:p>
          <a:p>
            <a:pPr eaLnBrk="1" hangingPunct="1"/>
            <a:r>
              <a:rPr lang="en-US" altLang="en-US" sz="2800" dirty="0"/>
              <a:t>Seasonal Discounts</a:t>
            </a:r>
          </a:p>
          <a:p>
            <a:pPr eaLnBrk="1" hangingPunct="1"/>
            <a:r>
              <a:rPr lang="en-US" altLang="en-US" sz="2800" dirty="0"/>
              <a:t>Promotional Allowances</a:t>
            </a:r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FF592E-EF9E-419C-9BA3-50361EDBC5C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098" name="Picture 2" descr="Image result for discounts">
            <a:extLst>
              <a:ext uri="{FF2B5EF4-FFF2-40B4-BE49-F238E27FC236}">
                <a16:creationId xmlns:a16="http://schemas.microsoft.com/office/drawing/2014/main" id="{A3131EF2-91ED-40FF-B0D3-FBD7D2DB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8392"/>
            <a:ext cx="4905375" cy="44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F7E8D-725B-4FA3-801A-379750B1A8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201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Total-profit pricing (also called blended or line)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Each product variant (</a:t>
            </a:r>
            <a:r>
              <a:rPr lang="en-US" altLang="en-US" dirty="0" err="1"/>
              <a:t>eg</a:t>
            </a:r>
            <a:r>
              <a:rPr lang="en-US" altLang="en-US" dirty="0"/>
              <a:t>. </a:t>
            </a:r>
            <a:r>
              <a:rPr lang="en-US" altLang="en-US" dirty="0" err="1"/>
              <a:t>Flavour</a:t>
            </a:r>
            <a:r>
              <a:rPr lang="en-US" altLang="en-US" dirty="0"/>
              <a:t>) may have different costs, but costs are averaged to determine one standard price</a:t>
            </a:r>
          </a:p>
        </p:txBody>
      </p:sp>
      <p:pic>
        <p:nvPicPr>
          <p:cNvPr id="5" name="Picture 4" descr="http://secretsales-blog.s3.amazonaws.com/2015/02/Pack-shot-full-flavour-range-medium-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76501"/>
            <a:ext cx="5765129" cy="40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odasparkle.com/wp-content/uploads/2014/06/SQUEEZEEZY-FLAVOUR-RANG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52700"/>
            <a:ext cx="314476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14E54-12FC-434A-85E3-CB1B5D14C9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Captive pricing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Ancillary products priced high because you have no alternative</a:t>
            </a:r>
            <a:endParaRPr lang="en-US" altLang="en-US" dirty="0"/>
          </a:p>
        </p:txBody>
      </p:sp>
      <p:pic>
        <p:nvPicPr>
          <p:cNvPr id="17412" name="Picture 4" descr="http://image.slidesharecdn.com/chap-11-1212473660302068-9/95/chap-11-e161-10-728.jpg?cb=1212466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75023"/>
            <a:ext cx="4768755" cy="35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auto.img.v4.skyrock.net/0891/86110891/pics/3128177890_1_2_1uvb6Y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" y="4572000"/>
            <a:ext cx="3429000" cy="21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themeparkinsider.com/photos/images/P7310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802362" cy="27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21907-3E26-4F7A-951E-C928F5A19B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1506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2dbc012-447f-4b97-abe4-b63a34e9b0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6321b9e-3624-4640-8d69-b5313d5ebd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da9b6a2-0caf-48cd-bf47-21418aaa27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16f2297-39e4-400f-b582-d9669bf1d4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270a0bb-9f91-4801-a934-784407b1a5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9bf4f59-52c1-4570-b530-c0b2d4e2e5c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e296282-e62c-4798-903b-f87cc00d5f6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a36dbe-7fa7-479e-964d-398d83b0448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c40dbc1-55a1-4ce2-829a-97c67b2658c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6640f84-7b67-4c3e-89b5-0c9e556dbeb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c68c98-c53a-4055-9611-3a1b2d238fb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bb7fcf3-ac7e-4113-a135-bf20e04a2ab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c05702d-6474-4c21-92e3-56f6f26abd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9ef0e6f-d3fe-413e-890d-54026ff2aac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cc3087f-f76f-410a-b01f-0c21a72ef6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fb781c1-735e-4de5-ab71-fa07c8d1a8d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dbfba78-6c06-4fe0-beca-2cba66dddcf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ee98a43-640a-4367-a4be-f24bed3bc0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87d4eb8-35da-454f-bb9b-1d2796785e8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5809</TotalTime>
  <Words>1760</Words>
  <Application>Microsoft Office PowerPoint</Application>
  <PresentationFormat>Widescreen</PresentationFormat>
  <Paragraphs>102</Paragraphs>
  <Slides>44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Impact</vt:lpstr>
      <vt:lpstr>Open Sans</vt:lpstr>
      <vt:lpstr>Tahoma</vt:lpstr>
      <vt:lpstr>Times New Roman</vt:lpstr>
      <vt:lpstr>Clarity</vt:lpstr>
      <vt:lpstr>PowerPoint Presentation</vt:lpstr>
      <vt:lpstr>PowerPoint Presentation</vt:lpstr>
      <vt:lpstr>PowerPoint Presentation</vt:lpstr>
      <vt:lpstr>Penetration pricing</vt:lpstr>
      <vt:lpstr>PowerPoint Presentation</vt:lpstr>
      <vt:lpstr>Total-profit pricing (also called blended or line)</vt:lpstr>
      <vt:lpstr>PowerPoint Presentation</vt:lpstr>
      <vt:lpstr>Captive pricing</vt:lpstr>
      <vt:lpstr>PowerPoint Presentation</vt:lpstr>
      <vt:lpstr>Leader Pricing (or loss leaders)</vt:lpstr>
      <vt:lpstr>PowerPoint Presentation</vt:lpstr>
      <vt:lpstr>PowerPoint Presentation</vt:lpstr>
      <vt:lpstr>Predatory pricing</vt:lpstr>
      <vt:lpstr>PowerPoint Presentation</vt:lpstr>
      <vt:lpstr>Skimming Pricing</vt:lpstr>
      <vt:lpstr>PowerPoint Presentation</vt:lpstr>
      <vt:lpstr>Discrimination Pricing</vt:lpstr>
      <vt:lpstr>PowerPoint Presentation</vt:lpstr>
      <vt:lpstr>Bait to Trade Up</vt:lpstr>
      <vt:lpstr>PowerPoint Presentation</vt:lpstr>
      <vt:lpstr>Bait and Switch</vt:lpstr>
      <vt:lpstr>PowerPoint Presentation</vt:lpstr>
      <vt:lpstr>Price bundling</vt:lpstr>
      <vt:lpstr>PowerPoint Presentation</vt:lpstr>
      <vt:lpstr>Value Added Pricing</vt:lpstr>
      <vt:lpstr>PowerPoint Presentation</vt:lpstr>
      <vt:lpstr>Reference Pricing</vt:lpstr>
      <vt:lpstr>PowerPoint Presentation</vt:lpstr>
      <vt:lpstr>Prestige Pricing</vt:lpstr>
      <vt:lpstr>PowerPoint Presentation</vt:lpstr>
      <vt:lpstr>PowerPoint Presentation</vt:lpstr>
      <vt:lpstr>Pantry Loading </vt:lpstr>
      <vt:lpstr>PowerPoint Presentation</vt:lpstr>
      <vt:lpstr>Dynamic Pricing</vt:lpstr>
      <vt:lpstr>PowerPoint Presentation</vt:lpstr>
      <vt:lpstr>Drip Pricing</vt:lpstr>
      <vt:lpstr>PowerPoint Presentation</vt:lpstr>
      <vt:lpstr>PowerPoint Presentation</vt:lpstr>
      <vt:lpstr>Freemium Pricing</vt:lpstr>
      <vt:lpstr>PowerPoint Presentation</vt:lpstr>
      <vt:lpstr>Incremental Pricing</vt:lpstr>
      <vt:lpstr>PowerPoint Presentation</vt:lpstr>
      <vt:lpstr>Geographic Pricing – Freight issues</vt:lpstr>
      <vt:lpstr>PRICE Adjustments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 Maguire</cp:lastModifiedBy>
  <cp:revision>60</cp:revision>
  <cp:lastPrinted>1601-01-01T00:00:00Z</cp:lastPrinted>
  <dcterms:created xsi:type="dcterms:W3CDTF">2014-01-19T15:41:48Z</dcterms:created>
  <dcterms:modified xsi:type="dcterms:W3CDTF">2023-06-03T19:55:16Z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