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12" r:id="rId5"/>
    <p:sldId id="558" r:id="rId6"/>
    <p:sldId id="613" r:id="rId7"/>
    <p:sldId id="382" r:id="rId8"/>
    <p:sldId id="567" r:id="rId9"/>
    <p:sldId id="268" r:id="rId10"/>
    <p:sldId id="560" r:id="rId11"/>
    <p:sldId id="384" r:id="rId12"/>
    <p:sldId id="385" r:id="rId13"/>
    <p:sldId id="386" r:id="rId14"/>
    <p:sldId id="387" r:id="rId15"/>
    <p:sldId id="282" r:id="rId16"/>
    <p:sldId id="561" r:id="rId17"/>
    <p:sldId id="562" r:id="rId18"/>
    <p:sldId id="3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014067"/>
    <a:srgbClr val="014E7D"/>
    <a:srgbClr val="013657"/>
    <a:srgbClr val="01456F"/>
    <a:srgbClr val="014B79"/>
    <a:srgbClr val="0937C9"/>
    <a:srgbClr val="002774"/>
    <a:srgbClr val="929A4A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27986-2EEC-4F4B-B922-1B90B1F8BA70}" v="494" dt="2023-03-23T18:37:10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74" autoAdjust="0"/>
  </p:normalViewPr>
  <p:slideViewPr>
    <p:cSldViewPr snapToGrid="0" showGuides="1">
      <p:cViewPr varScale="1">
        <p:scale>
          <a:sx n="67" d="100"/>
          <a:sy n="67" d="100"/>
        </p:scale>
        <p:origin x="656" y="3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6/3/2023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950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35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1723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657476"/>
            <a:ext cx="5475290" cy="346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1723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657476"/>
            <a:ext cx="5475600" cy="346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19382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0"/>
            <a:ext cx="13396404" cy="747500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585" y="1208343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585" y="2890707"/>
            <a:ext cx="5311516" cy="1585951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34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64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5915024" y="-6"/>
            <a:ext cx="6276975" cy="37530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9" y="1776226"/>
            <a:ext cx="11339121" cy="47185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32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32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6473825" y="2171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529" y="363245"/>
            <a:ext cx="11339121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7DDF75-668B-4542-A38A-9A537757D186}"/>
              </a:ext>
            </a:extLst>
          </p:cNvPr>
          <p:cNvSpPr/>
          <p:nvPr userDrawn="1"/>
        </p:nvSpPr>
        <p:spPr>
          <a:xfrm>
            <a:off x="247650" y="228600"/>
            <a:ext cx="1167765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4118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8512D1-42B4-0359-9118-3A42B6D019BE}"/>
              </a:ext>
            </a:extLst>
          </p:cNvPr>
          <p:cNvGrpSpPr/>
          <p:nvPr userDrawn="1"/>
        </p:nvGrpSpPr>
        <p:grpSpPr>
          <a:xfrm>
            <a:off x="815623" y="65402"/>
            <a:ext cx="6324097" cy="6509113"/>
            <a:chOff x="1120423" y="564937"/>
            <a:chExt cx="5331312" cy="54872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30A822B-4FA9-264A-C23D-F4E7DEB31DF8}"/>
                </a:ext>
              </a:extLst>
            </p:cNvPr>
            <p:cNvGrpSpPr/>
            <p:nvPr/>
          </p:nvGrpSpPr>
          <p:grpSpPr>
            <a:xfrm>
              <a:off x="1120423" y="564937"/>
              <a:ext cx="5331312" cy="5487284"/>
              <a:chOff x="1120423" y="564937"/>
              <a:chExt cx="5331312" cy="5487284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B570F-E6C4-1ED3-9CE1-4A609649FEE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20423" y="720909"/>
                <a:ext cx="5331312" cy="5331312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51000">
                    <a:srgbClr val="FCDE32"/>
                  </a:gs>
                  <a:gs pos="85000">
                    <a:srgbClr val="AF2C22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342900" sx="102000" sy="102000" algn="ctr" rotWithShape="0">
                  <a:prstClr val="black">
                    <a:alpha val="50000"/>
                  </a:prstClr>
                </a:outerShdw>
              </a:effectLst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4F35D0D-F9E1-F8C9-352F-24398A39588C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2143461" y="1746765"/>
                <a:ext cx="4022183" cy="4022183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rgbClr val="FFFFD1">
                  <a:alpha val="35000"/>
                </a:srgb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CADF1D7-506A-4DB3-3A43-091CD37ECA0F}"/>
                  </a:ext>
                </a:extLst>
              </p:cNvPr>
              <p:cNvSpPr>
                <a:spLocks/>
              </p:cNvSpPr>
              <p:nvPr/>
            </p:nvSpPr>
            <p:spPr>
              <a:xfrm rot="1994971">
                <a:off x="1390656" y="564937"/>
                <a:ext cx="4561360" cy="4576847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53D10-EC30-9CF6-3F11-F0B76718D7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24006" y="100500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7032AA1-C7D3-7019-933B-E6E5855092F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56C2D7CC-06F1-2523-77B7-B3C02C19D1A6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152F978E-0570-74CB-660E-8C571513F8F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C8FF10DF-726D-41CC-5A62-28831761CD8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CE15EBD3-CF76-F86A-9C02-6D34AE0A6388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440E5BC4-85C1-7836-C930-E2BBC89C615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330A97D3-D877-3F4E-B257-E38341A2CD0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9D8CC98-BEBE-E681-B7F2-A9D81A48F6E5}"/>
                  </a:ext>
                </a:extLst>
              </p:cNvPr>
              <p:cNvGrpSpPr/>
              <p:nvPr/>
            </p:nvGrpSpPr>
            <p:grpSpPr>
              <a:xfrm rot="2700000"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61EC0FF-5CA2-C1D1-A2CE-0106F42122A6}"/>
                    </a:ext>
                  </a:extLst>
                </p:cNvPr>
                <p:cNvGrpSpPr/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9D183A66-9C4E-C6A6-0C6C-6F5D86A2A500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C6DB0907-6A51-244E-A505-D2924DF8995F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A0D1033-30F0-5D90-1FAB-7A95689DAE41}"/>
                    </a:ext>
                  </a:extLst>
                </p:cNvPr>
                <p:cNvGrpSpPr/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F4A0B93E-769B-A1B7-E967-1A90A7C9D1FE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0FEB4E63-A921-D505-A69E-E72962CDF0BB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B9E7D3E-E72E-D89C-9F08-3BDC0D2ACD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88754" y="1006811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1C5EC41-3980-9AF5-A33A-A3FF38D488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13649" y="2299172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DE9F60-41AA-CFB8-D106-93E3E8B34A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80527" y="424765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3C3C5DA-F2CF-7D7A-FF29-39FF9FB37AB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7909" y="564304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70BD3B0-BADC-5698-A3D1-E08EADCC85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06339" y="4274764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AE8C207-229D-4C5E-BC0F-B933124C797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8991" y="231363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AE274B-F619-F1A4-9BDD-D6FE320A0ADF}"/>
                </a:ext>
              </a:extLst>
            </p:cNvPr>
            <p:cNvSpPr>
              <a:spLocks/>
            </p:cNvSpPr>
            <p:nvPr/>
          </p:nvSpPr>
          <p:spPr>
            <a:xfrm>
              <a:off x="2738464" y="5634002"/>
              <a:ext cx="129152" cy="129152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2525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C3413C21-AAC6-48AD-9C3E-82F78999B8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C3413C21-AAC6-48AD-9C3E-82F78999B8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D95D15-99E6-4BAF-B9C2-DD5A985BBA96}"/>
              </a:ext>
            </a:extLst>
          </p:cNvPr>
          <p:cNvSpPr/>
          <p:nvPr userDrawn="1"/>
        </p:nvSpPr>
        <p:spPr>
          <a:xfrm>
            <a:off x="7692272" y="0"/>
            <a:ext cx="449972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114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94E2D767-6339-4FF1-90DE-E5C7C59222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F5FC0F-20F5-4A41-B2A9-CF63C6E2798C}"/>
              </a:ext>
            </a:extLst>
          </p:cNvPr>
          <p:cNvSpPr/>
          <p:nvPr userDrawn="1"/>
        </p:nvSpPr>
        <p:spPr>
          <a:xfrm>
            <a:off x="355106" y="310718"/>
            <a:ext cx="11496583" cy="623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28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06" r:id="rId3"/>
    <p:sldLayoutId id="2147483668" r:id="rId4"/>
    <p:sldLayoutId id="2147483718" r:id="rId5"/>
    <p:sldLayoutId id="2147483723" r:id="rId6"/>
    <p:sldLayoutId id="2147483674" r:id="rId7"/>
    <p:sldLayoutId id="2147483721" r:id="rId8"/>
    <p:sldLayoutId id="2147483719" r:id="rId9"/>
    <p:sldLayoutId id="2147483720" r:id="rId10"/>
    <p:sldLayoutId id="2147483708" r:id="rId11"/>
    <p:sldLayoutId id="2147483685" r:id="rId12"/>
    <p:sldLayoutId id="2147483704" r:id="rId13"/>
    <p:sldLayoutId id="2147483689" r:id="rId14"/>
    <p:sldLayoutId id="2147483707" r:id="rId15"/>
    <p:sldLayoutId id="2147483710" r:id="rId16"/>
    <p:sldLayoutId id="2147483709" r:id="rId17"/>
    <p:sldLayoutId id="2147483711" r:id="rId18"/>
    <p:sldLayoutId id="2147483712" r:id="rId19"/>
    <p:sldLayoutId id="2147483717" r:id="rId20"/>
    <p:sldLayoutId id="2147483692" r:id="rId21"/>
    <p:sldLayoutId id="2147483713" r:id="rId22"/>
    <p:sldLayoutId id="2147483714" r:id="rId23"/>
    <p:sldLayoutId id="2147483715" r:id="rId24"/>
    <p:sldLayoutId id="2147483697" r:id="rId25"/>
    <p:sldLayoutId id="2147483716" r:id="rId26"/>
    <p:sldLayoutId id="2147483722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DC97-8E1B-4E4C-9894-9F02967C9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1195" y="3908846"/>
            <a:ext cx="4853573" cy="1616252"/>
          </a:xfrm>
        </p:spPr>
        <p:txBody>
          <a:bodyPr>
            <a:normAutofit fontScale="90000"/>
          </a:bodyPr>
          <a:lstStyle/>
          <a:p>
            <a:r>
              <a:rPr lang="en-US" sz="6400" dirty="0"/>
              <a:t>Marketing Objectives &amp;</a:t>
            </a:r>
            <a:br>
              <a:rPr lang="en-US" sz="6400" dirty="0"/>
            </a:br>
            <a:r>
              <a:rPr lang="en-US" sz="6400" dirty="0"/>
              <a:t>Considerations</a:t>
            </a:r>
            <a:endParaRPr lang="en-CA" sz="6400" dirty="0"/>
          </a:p>
        </p:txBody>
      </p:sp>
    </p:spTree>
    <p:extLst>
      <p:ext uri="{BB962C8B-B14F-4D97-AF65-F5344CB8AC3E}">
        <p14:creationId xmlns:p14="http://schemas.microsoft.com/office/powerpoint/2010/main" val="10454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ristmas Tree...a Fantasy HD wallpaper for Standard 4:3 5:4 Fullscreen UXGA XGA SVGA QSXGA SXGA ; Wide 16:10 5:3 Widescreen WHXGA WQXGA WUXGA WXGA WGA ; HD 16:9 High Definition WQHD QWXGA 1080p 900p 720p QHD nHD ; Other 3:2 DVGA HVGA HQVGA devices ( Apple PowerBook G4 iPhone 4 3G 3GS iPod Touch ) ; Mobile VGA WVGA iPhone iPad PSP Phone - VGA QVGA Smartphone ( PocketPC GPS iPod Zune BlackBerry HTC Samsung LG Nokia Eten Asus ) WVGA WQVGA Smartphone ( HTC Samsung Sony Ericsson LG Vertu MIO ) HVGA Smartphone ( Apple iPhone iPod BlackBerry HTC Samsung Nokia ) Sony PSP Zune HD Zen ; Tablet 2 Android 3 DVGA HVGA HQVGA devices ( Apple PowerBook G4 iPhone 4 3G 3GS iPod Touch ) ; Dual 4:3 5:4 16:10 5:3 UXGA XGA SVGA QSXGA SXGA WHXGA WQXGA WUXGA WXGA WGA 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6275" r="3082" b="5540"/>
          <a:stretch/>
        </p:blipFill>
        <p:spPr bwMode="auto">
          <a:xfrm>
            <a:off x="264160" y="1048875"/>
            <a:ext cx="9180512" cy="55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5762" y="0"/>
            <a:ext cx="8332788" cy="1147763"/>
          </a:xfrm>
        </p:spPr>
        <p:txBody>
          <a:bodyPr>
            <a:normAutofit/>
          </a:bodyPr>
          <a:lstStyle/>
          <a:p>
            <a:r>
              <a:rPr lang="en-CA" dirty="0"/>
              <a:t>Holiday/Event Considerations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F820B01-D081-BB84-3D6A-1DBB7FFA8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28" y="243683"/>
            <a:ext cx="2993280" cy="2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5326" y="296376"/>
            <a:ext cx="8596313" cy="1320800"/>
          </a:xfrm>
        </p:spPr>
        <p:txBody>
          <a:bodyPr/>
          <a:lstStyle/>
          <a:p>
            <a:r>
              <a:rPr lang="en-CA" dirty="0"/>
              <a:t>Daypart &amp; </a:t>
            </a:r>
            <a:r>
              <a:rPr lang="en-CA" dirty="0" err="1"/>
              <a:t>Weekpart</a:t>
            </a:r>
            <a:r>
              <a:rPr lang="en-CA" dirty="0"/>
              <a:t> </a:t>
            </a:r>
            <a:br>
              <a:rPr lang="en-CA" dirty="0"/>
            </a:br>
            <a:r>
              <a:rPr lang="en-CA" dirty="0"/>
              <a:t>Considerations</a:t>
            </a:r>
          </a:p>
        </p:txBody>
      </p:sp>
      <p:pic>
        <p:nvPicPr>
          <p:cNvPr id="4098" name="Picture 2" descr="http://media2.onsugar.com/files/2013/11/06/803/n/1922729/714369f88f26ceba_good-mor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4"/>
          <a:stretch/>
        </p:blipFill>
        <p:spPr bwMode="auto">
          <a:xfrm>
            <a:off x="2025198" y="1502376"/>
            <a:ext cx="6055218" cy="49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914F668-6084-F221-D98C-69417DB6D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28" y="243683"/>
            <a:ext cx="2993280" cy="2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0A82-BDD4-435F-A03A-F392E3A747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1180" y="1219200"/>
            <a:ext cx="8332788" cy="1147763"/>
          </a:xfrm>
        </p:spPr>
        <p:txBody>
          <a:bodyPr/>
          <a:lstStyle/>
          <a:p>
            <a:r>
              <a:rPr lang="en-CA" dirty="0"/>
              <a:t>When is the decision made?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A8DA71-0149-400E-A9A2-6011191A9ED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962"/>
            <a:ext cx="10585450" cy="4364038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412BEAA-631C-16C1-0169-BBE5BFC1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28" y="243683"/>
            <a:ext cx="2993280" cy="2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0758" y="453161"/>
            <a:ext cx="8332788" cy="11477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Timing of Advertising &amp; Promotions</a:t>
            </a:r>
            <a:endParaRPr lang="en-CA" dirty="0"/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8" y="2386226"/>
            <a:ext cx="8787376" cy="39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460"/>
          <a:stretch/>
        </p:blipFill>
        <p:spPr bwMode="auto">
          <a:xfrm>
            <a:off x="4904454" y="3028430"/>
            <a:ext cx="4476601" cy="317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7D7BAEA1-2E3D-555A-332A-827670614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928" y="243683"/>
            <a:ext cx="2993280" cy="2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1236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57225"/>
            <a:ext cx="8332788" cy="11477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Timing of Advertising &amp; Promotions</a:t>
            </a:r>
            <a:endParaRPr lang="en-CA" dirty="0"/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91238" y="3049158"/>
            <a:ext cx="8882764" cy="33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73C0BEC6-064D-F0CD-2CC7-71B158CC2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28" y="243683"/>
            <a:ext cx="2993280" cy="2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5293" y="781057"/>
            <a:ext cx="8332788" cy="11477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Timing of Advertising &amp; Promotions</a:t>
            </a:r>
            <a:endParaRPr lang="en-CA" dirty="0"/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20801" y="2734834"/>
            <a:ext cx="8953201" cy="334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7" t="16602"/>
          <a:stretch/>
        </p:blipFill>
        <p:spPr bwMode="auto">
          <a:xfrm>
            <a:off x="4601687" y="2846108"/>
            <a:ext cx="470435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92E90C52-885E-8472-6FC2-561C9094C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928" y="243683"/>
            <a:ext cx="2993280" cy="2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EC84-0599-4617-940C-ADF05A60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Objectives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DFD1-5C97-407A-96AF-1017EABE7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3686200" cy="48768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3200" dirty="0"/>
              <a:t>Awareness</a:t>
            </a:r>
          </a:p>
          <a:p>
            <a:pPr marL="788670" lvl="1" indent="-514350">
              <a:buClr>
                <a:schemeClr val="bg1"/>
              </a:buClr>
              <a:buFont typeface="+mj-lt"/>
              <a:buAutoNum type="alphaUcPeriod"/>
            </a:pPr>
            <a:r>
              <a:rPr lang="en-US" sz="3200" dirty="0"/>
              <a:t>New</a:t>
            </a:r>
          </a:p>
          <a:p>
            <a:pPr marL="788670" lvl="1" indent="-514350">
              <a:buClr>
                <a:schemeClr val="bg1"/>
              </a:buClr>
              <a:buFont typeface="+mj-lt"/>
              <a:buAutoNum type="alphaUcPeriod"/>
            </a:pPr>
            <a:r>
              <a:rPr lang="en-US" sz="3200" dirty="0"/>
              <a:t>Reminder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3200" dirty="0"/>
              <a:t>Persuade/inform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3200" dirty="0"/>
              <a:t>Trial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4"/>
            </a:pPr>
            <a:r>
              <a:rPr lang="en-US" dirty="0"/>
              <a:t>Repurchase</a:t>
            </a:r>
          </a:p>
          <a:p>
            <a:pPr marL="788670" lvl="1" indent="-514350">
              <a:buClr>
                <a:schemeClr val="bg1"/>
              </a:buClr>
              <a:buFont typeface="+mj-lt"/>
              <a:buAutoNum type="alphaUcPeriod"/>
            </a:pPr>
            <a:r>
              <a:rPr lang="en-US" dirty="0"/>
              <a:t>Repeat </a:t>
            </a:r>
          </a:p>
          <a:p>
            <a:pPr marL="788670" lvl="1" indent="-514350">
              <a:buClr>
                <a:schemeClr val="bg1"/>
              </a:buClr>
              <a:buFont typeface="+mj-lt"/>
              <a:buAutoNum type="alphaUcPeriod"/>
            </a:pPr>
            <a:r>
              <a:rPr lang="en-US" dirty="0"/>
              <a:t>Frequency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D513FF-4DCD-4775-8EF8-77D699DB115F}"/>
              </a:ext>
            </a:extLst>
          </p:cNvPr>
          <p:cNvSpPr txBox="1">
            <a:spLocks/>
          </p:cNvSpPr>
          <p:nvPr/>
        </p:nvSpPr>
        <p:spPr>
          <a:xfrm>
            <a:off x="5072211" y="1495425"/>
            <a:ext cx="5433864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bg1"/>
              </a:buClr>
              <a:buFont typeface="+mj-lt"/>
              <a:buAutoNum type="arabicPeriod" startAt="5"/>
            </a:pPr>
            <a:r>
              <a:rPr lang="en-CA" sz="3200" dirty="0">
                <a:solidFill>
                  <a:schemeClr val="bg1"/>
                </a:solidFill>
              </a:rPr>
              <a:t>Loyalty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5"/>
            </a:pPr>
            <a:r>
              <a:rPr lang="en-CA" sz="3200" dirty="0">
                <a:solidFill>
                  <a:schemeClr val="bg1"/>
                </a:solidFill>
              </a:rPr>
              <a:t>Expand my distribution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5"/>
            </a:pPr>
            <a:r>
              <a:rPr lang="en-CA" sz="3200" dirty="0">
                <a:solidFill>
                  <a:schemeClr val="bg1"/>
                </a:solidFill>
              </a:rPr>
              <a:t>Recapture lapsed users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5"/>
            </a:pPr>
            <a:r>
              <a:rPr lang="en-CA" sz="3200" dirty="0">
                <a:solidFill>
                  <a:schemeClr val="bg1"/>
                </a:solidFill>
              </a:rPr>
              <a:t>Defend against the competition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5"/>
            </a:pPr>
            <a:r>
              <a:rPr lang="en-CA" sz="3200" dirty="0">
                <a:solidFill>
                  <a:schemeClr val="bg1"/>
                </a:solidFill>
              </a:rPr>
              <a:t>Expand my product line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5"/>
            </a:pPr>
            <a:r>
              <a:rPr lang="en-CA" sz="3200" dirty="0">
                <a:solidFill>
                  <a:schemeClr val="bg1"/>
                </a:solidFill>
              </a:rPr>
              <a:t>Upsell extra products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A9A85-2F58-4087-BD5F-1414EC8753B3}"/>
              </a:ext>
            </a:extLst>
          </p:cNvPr>
          <p:cNvSpPr txBox="1">
            <a:spLocks/>
          </p:cNvSpPr>
          <p:nvPr/>
        </p:nvSpPr>
        <p:spPr>
          <a:xfrm>
            <a:off x="609600" y="6024562"/>
            <a:ext cx="7700814" cy="90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3200" dirty="0">
                <a:solidFill>
                  <a:srgbClr val="FFFF00"/>
                </a:solidFill>
              </a:rPr>
              <a:t>There can be a wide variety of objectives!</a:t>
            </a:r>
            <a:endParaRPr lang="en-C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5543" y="5157192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" y="0"/>
            <a:ext cx="9144000" cy="68015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3ADDD6-A4FB-21B2-048C-4A9C762F737B}"/>
              </a:ext>
            </a:extLst>
          </p:cNvPr>
          <p:cNvSpPr/>
          <p:nvPr/>
        </p:nvSpPr>
        <p:spPr>
          <a:xfrm>
            <a:off x="9192830" y="595610"/>
            <a:ext cx="18454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Front </a:t>
            </a:r>
            <a:b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27183-79DF-8CE7-2CF7-2FFA8AF5206B}"/>
              </a:ext>
            </a:extLst>
          </p:cNvPr>
          <p:cNvSpPr/>
          <p:nvPr/>
        </p:nvSpPr>
        <p:spPr>
          <a:xfrm>
            <a:off x="9351749" y="4695527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Online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51AD7C-FE84-7CF6-BEBB-5A052ADDA7E4}"/>
              </a:ext>
            </a:extLst>
          </p:cNvPr>
          <p:cNvSpPr/>
          <p:nvPr/>
        </p:nvSpPr>
        <p:spPr>
          <a:xfrm>
            <a:off x="5178834" y="685205"/>
            <a:ext cx="1333500" cy="13620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2751E2-995F-CD6B-ADE0-7AC8D61F5316}"/>
              </a:ext>
            </a:extLst>
          </p:cNvPr>
          <p:cNvSpPr/>
          <p:nvPr/>
        </p:nvSpPr>
        <p:spPr>
          <a:xfrm>
            <a:off x="6285317" y="2838449"/>
            <a:ext cx="1333500" cy="13620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259C8C-9EFD-E1B5-2921-FA773046BF79}"/>
              </a:ext>
            </a:extLst>
          </p:cNvPr>
          <p:cNvSpPr/>
          <p:nvPr/>
        </p:nvSpPr>
        <p:spPr>
          <a:xfrm>
            <a:off x="1734330" y="1639826"/>
            <a:ext cx="1333500" cy="13620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EA827D-6D0E-3668-30C6-7FE53EA1B1CF}"/>
              </a:ext>
            </a:extLst>
          </p:cNvPr>
          <p:cNvSpPr/>
          <p:nvPr/>
        </p:nvSpPr>
        <p:spPr>
          <a:xfrm>
            <a:off x="1791480" y="4114800"/>
            <a:ext cx="1333500" cy="13620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83F9C8-46D6-A2E5-C79A-F6105E1B455C}"/>
              </a:ext>
            </a:extLst>
          </p:cNvPr>
          <p:cNvSpPr/>
          <p:nvPr/>
        </p:nvSpPr>
        <p:spPr>
          <a:xfrm>
            <a:off x="3925505" y="5183294"/>
            <a:ext cx="1333500" cy="13620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D16B6D-D7E9-C7BD-2334-901AC455F36A}"/>
              </a:ext>
            </a:extLst>
          </p:cNvPr>
          <p:cNvSpPr/>
          <p:nvPr/>
        </p:nvSpPr>
        <p:spPr>
          <a:xfrm>
            <a:off x="6038850" y="4057649"/>
            <a:ext cx="1333500" cy="13620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641D13-C105-434F-1371-CBE4C145C716}"/>
              </a:ext>
            </a:extLst>
          </p:cNvPr>
          <p:cNvSpPr/>
          <p:nvPr/>
        </p:nvSpPr>
        <p:spPr>
          <a:xfrm>
            <a:off x="1513672" y="2838449"/>
            <a:ext cx="1333500" cy="13620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6A3654-A0F4-356D-7F62-FC352EB16409}"/>
              </a:ext>
            </a:extLst>
          </p:cNvPr>
          <p:cNvSpPr/>
          <p:nvPr/>
        </p:nvSpPr>
        <p:spPr>
          <a:xfrm>
            <a:off x="3902484" y="306326"/>
            <a:ext cx="1333500" cy="13620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CB9919-206E-7293-0E34-9BEBC145DB48}"/>
              </a:ext>
            </a:extLst>
          </p:cNvPr>
          <p:cNvSpPr/>
          <p:nvPr/>
        </p:nvSpPr>
        <p:spPr>
          <a:xfrm>
            <a:off x="6010769" y="1675805"/>
            <a:ext cx="1333500" cy="13620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39C16F-810A-44C4-5B91-DA3F590F4793}"/>
              </a:ext>
            </a:extLst>
          </p:cNvPr>
          <p:cNvSpPr/>
          <p:nvPr/>
        </p:nvSpPr>
        <p:spPr>
          <a:xfrm>
            <a:off x="5090669" y="4896781"/>
            <a:ext cx="1333500" cy="13620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9E4398-4A77-5AAB-61EE-6546E12253AD}"/>
              </a:ext>
            </a:extLst>
          </p:cNvPr>
          <p:cNvSpPr/>
          <p:nvPr/>
        </p:nvSpPr>
        <p:spPr>
          <a:xfrm>
            <a:off x="2761826" y="4888203"/>
            <a:ext cx="1333500" cy="13620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2FEC7B-61BD-C86E-DF7A-98921FA6E5C4}"/>
              </a:ext>
            </a:extLst>
          </p:cNvPr>
          <p:cNvSpPr/>
          <p:nvPr/>
        </p:nvSpPr>
        <p:spPr>
          <a:xfrm>
            <a:off x="2619386" y="684441"/>
            <a:ext cx="1333500" cy="13620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74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F729-F769-44B1-AE2F-A10B7370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Marketing Planning Considerations</a:t>
            </a:r>
          </a:p>
        </p:txBody>
      </p:sp>
      <p:pic>
        <p:nvPicPr>
          <p:cNvPr id="4" name="Picture 3" descr="Angled shot of pen on a graph">
            <a:extLst>
              <a:ext uri="{FF2B5EF4-FFF2-40B4-BE49-F238E27FC236}">
                <a16:creationId xmlns:a16="http://schemas.microsoft.com/office/drawing/2014/main" id="{8B7332AE-5083-075B-10D2-BE33B38C0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84" b="15132"/>
          <a:stretch/>
        </p:blipFill>
        <p:spPr>
          <a:xfrm>
            <a:off x="609600" y="1600200"/>
            <a:ext cx="10972800" cy="4876800"/>
          </a:xfrm>
          <a:prstGeom prst="rect">
            <a:avLst/>
          </a:prstGeom>
          <a:noFill/>
        </p:spPr>
      </p:pic>
      <p:pic>
        <p:nvPicPr>
          <p:cNvPr id="3" name="Picture 2" descr="Calendar 2020 template 12 months include holiday Vector Image">
            <a:extLst>
              <a:ext uri="{FF2B5EF4-FFF2-40B4-BE49-F238E27FC236}">
                <a16:creationId xmlns:a16="http://schemas.microsoft.com/office/drawing/2014/main" id="{E565A0F2-D40B-B2A3-263F-60A8800FB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9" b="9767"/>
          <a:stretch/>
        </p:blipFill>
        <p:spPr bwMode="auto">
          <a:xfrm>
            <a:off x="5119927" y="2073349"/>
            <a:ext cx="6115481" cy="398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lassical Christmas Floral Arrangement in Abbotsford, BC - BUCKETS FRESH  FLOWER MARKET INC.">
            <a:extLst>
              <a:ext uri="{FF2B5EF4-FFF2-40B4-BE49-F238E27FC236}">
                <a16:creationId xmlns:a16="http://schemas.microsoft.com/office/drawing/2014/main" id="{06658BFE-B871-230A-7D05-05BF02D6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79" y="1149234"/>
            <a:ext cx="3048000" cy="369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spector 16' Canoe | The Workhorse of the Canadian North">
            <a:extLst>
              <a:ext uri="{FF2B5EF4-FFF2-40B4-BE49-F238E27FC236}">
                <a16:creationId xmlns:a16="http://schemas.microsoft.com/office/drawing/2014/main" id="{AF9094BC-8554-C151-042F-CD0C47821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9"/>
          <a:stretch/>
        </p:blipFill>
        <p:spPr bwMode="auto">
          <a:xfrm>
            <a:off x="4188740" y="4842693"/>
            <a:ext cx="5765369" cy="16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zon.ca: FREE Shipping - Fidget Toys / Novelty &amp; Gag Toys: Toys &amp; Games">
            <a:extLst>
              <a:ext uri="{FF2B5EF4-FFF2-40B4-BE49-F238E27FC236}">
                <a16:creationId xmlns:a16="http://schemas.microsoft.com/office/drawing/2014/main" id="{9105CADA-68A9-F1A9-1CF1-C203416F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1" y="3318693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im Hortons® Launches New Quality Improvements in Breakfast Sandwiches">
            <a:extLst>
              <a:ext uri="{FF2B5EF4-FFF2-40B4-BE49-F238E27FC236}">
                <a16:creationId xmlns:a16="http://schemas.microsoft.com/office/drawing/2014/main" id="{2E98514D-B4DD-0663-016E-AA8EA886B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26151" r="20932" b="16001"/>
          <a:stretch/>
        </p:blipFill>
        <p:spPr bwMode="auto">
          <a:xfrm>
            <a:off x="857573" y="1267517"/>
            <a:ext cx="2417736" cy="127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amily Vacations at Disney Parks &amp; Resorts">
            <a:extLst>
              <a:ext uri="{FF2B5EF4-FFF2-40B4-BE49-F238E27FC236}">
                <a16:creationId xmlns:a16="http://schemas.microsoft.com/office/drawing/2014/main" id="{E63CEFBE-B7FF-10C1-7661-9A090A49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11" y="752694"/>
            <a:ext cx="5138501" cy="289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est Wedding Planner Books For Any Bridal Planning Need">
            <a:extLst>
              <a:ext uri="{FF2B5EF4-FFF2-40B4-BE49-F238E27FC236}">
                <a16:creationId xmlns:a16="http://schemas.microsoft.com/office/drawing/2014/main" id="{59C9F7BA-8B39-07B8-7960-06C42C1E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49" y="2775768"/>
            <a:ext cx="26384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819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Budget</a:t>
            </a:r>
          </a:p>
        </p:txBody>
      </p:sp>
      <p:pic>
        <p:nvPicPr>
          <p:cNvPr id="1026" name="Picture 2" descr="Image result for budget">
            <a:extLst>
              <a:ext uri="{FF2B5EF4-FFF2-40B4-BE49-F238E27FC236}">
                <a16:creationId xmlns:a16="http://schemas.microsoft.com/office/drawing/2014/main" id="{246914C7-C1C1-4940-A3B4-6D9E7372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72" y="0"/>
            <a:ext cx="7871791" cy="69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0B43D6C-07DA-FA83-7974-3C57B2ADB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28" y="243683"/>
            <a:ext cx="2993280" cy="2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52F6-F43B-4300-8613-B9D9F38466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858" y="26818"/>
            <a:ext cx="8329613" cy="1147763"/>
          </a:xfrm>
        </p:spPr>
        <p:txBody>
          <a:bodyPr/>
          <a:lstStyle/>
          <a:p>
            <a:r>
              <a:rPr lang="en-US" dirty="0"/>
              <a:t>Does it reach my target market?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C26A9-7E8C-4140-A58B-346ED55C1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8" y="701478"/>
            <a:ext cx="10058666" cy="6024442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9CFFE49-4714-C35A-1A82-FB2C16AFD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28" y="243683"/>
            <a:ext cx="2993280" cy="2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9760" y="-118745"/>
            <a:ext cx="8596313" cy="1320800"/>
          </a:xfrm>
        </p:spPr>
        <p:txBody>
          <a:bodyPr>
            <a:normAutofit/>
          </a:bodyPr>
          <a:lstStyle/>
          <a:p>
            <a:r>
              <a:rPr lang="en-CA" dirty="0"/>
              <a:t>Seasonal Considerations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" y="1202055"/>
            <a:ext cx="7513638" cy="5273675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9C7AFEB-A051-D85E-A91C-43CE78A21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28" y="243683"/>
            <a:ext cx="2993280" cy="2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9920" y="46228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Regional Considerations</a:t>
            </a:r>
          </a:p>
        </p:txBody>
      </p:sp>
      <p:pic>
        <p:nvPicPr>
          <p:cNvPr id="2053" name="Picture 2" descr="Map of Canada with hyperlinks to Provinces and Territories with AQHI readings.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" b="-4"/>
          <a:stretch/>
        </p:blipFill>
        <p:spPr bwMode="auto">
          <a:xfrm>
            <a:off x="1603312" y="1277640"/>
            <a:ext cx="5947861" cy="5211392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A63A5B3-1489-C403-ED5D-6B8E9DD91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28" y="243683"/>
            <a:ext cx="2993280" cy="2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21B646A-418E-4377-A649-C313EE00A1C6}" vid="{064FE457-DAFF-4974-9F22-DD0546C01F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d1837d1-c4d4-4c22-8f4a-a77bd94c21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65BB6B07CD7E419B99A32EBE4934B2" ma:contentTypeVersion="10" ma:contentTypeDescription="Create a new document." ma:contentTypeScope="" ma:versionID="ea80738685bbb099bd4bdf18e51cbfb1">
  <xsd:schema xmlns:xsd="http://www.w3.org/2001/XMLSchema" xmlns:xs="http://www.w3.org/2001/XMLSchema" xmlns:p="http://schemas.microsoft.com/office/2006/metadata/properties" xmlns:ns3="7d1837d1-c4d4-4c22-8f4a-a77bd94c21fe" xmlns:ns4="51d5d1c1-1f21-4f3d-a427-0392c47753ba" targetNamespace="http://schemas.microsoft.com/office/2006/metadata/properties" ma:root="true" ma:fieldsID="cd7bbf49e8f024d7a0d26e2c98179dbb" ns3:_="" ns4:_="">
    <xsd:import namespace="7d1837d1-c4d4-4c22-8f4a-a77bd94c21fe"/>
    <xsd:import namespace="51d5d1c1-1f21-4f3d-a427-0392c47753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837d1-c4d4-4c22-8f4a-a77bd94c2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5d1c1-1f21-4f3d-a427-0392c47753b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40343A-75DB-4E03-95EA-4A75BA0D7FF2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51d5d1c1-1f21-4f3d-a427-0392c47753ba"/>
    <ds:schemaRef ds:uri="7d1837d1-c4d4-4c22-8f4a-a77bd94c21f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D540579-E53E-41FA-A103-19CE3CC60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837d1-c4d4-4c22-8f4a-a77bd94c21fe"/>
    <ds:schemaRef ds:uri="51d5d1c1-1f21-4f3d-a427-0392c47753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MSVU template</Template>
  <TotalTime>1052</TotalTime>
  <Words>94</Words>
  <Application>Microsoft Office PowerPoint</Application>
  <PresentationFormat>Widescreen</PresentationFormat>
  <Paragraphs>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SemiBold</vt:lpstr>
      <vt:lpstr>Times New Roman</vt:lpstr>
      <vt:lpstr>Office Theme</vt:lpstr>
      <vt:lpstr>Marketing Objectives &amp; Considerations</vt:lpstr>
      <vt:lpstr>Promotion Objectives</vt:lpstr>
      <vt:lpstr>PowerPoint Presentation</vt:lpstr>
      <vt:lpstr>Marketing Planning Considerations</vt:lpstr>
      <vt:lpstr>PowerPoint Presentation</vt:lpstr>
      <vt:lpstr>Budget</vt:lpstr>
      <vt:lpstr>Does it reach my target market?</vt:lpstr>
      <vt:lpstr>Seasonal Considerations</vt:lpstr>
      <vt:lpstr>Regional Considerations</vt:lpstr>
      <vt:lpstr>Holiday/Event Considerations</vt:lpstr>
      <vt:lpstr>Daypart &amp; Weekpart  Considerations</vt:lpstr>
      <vt:lpstr>When is the decision made?</vt:lpstr>
      <vt:lpstr>Timing of Advertising &amp; Promotions</vt:lpstr>
      <vt:lpstr>Timing of Advertising &amp; Promotions</vt:lpstr>
      <vt:lpstr>Timing of Advertising &amp; Promotions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Maguire</dc:creator>
  <cp:lastModifiedBy>Dave Maguire</cp:lastModifiedBy>
  <cp:revision>4</cp:revision>
  <dcterms:created xsi:type="dcterms:W3CDTF">2022-03-26T15:15:39Z</dcterms:created>
  <dcterms:modified xsi:type="dcterms:W3CDTF">2023-06-03T19:16:49Z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0x010100C465BB6B07CD7E419B99A32EBE4934B2</vt:lpwstr>
  </property>
</Properties>
</file>