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68"/>
  </p:notesMasterIdLst>
  <p:sldIdLst>
    <p:sldId id="257" r:id="rId2"/>
    <p:sldId id="260" r:id="rId3"/>
    <p:sldId id="334" r:id="rId4"/>
    <p:sldId id="343" r:id="rId5"/>
    <p:sldId id="344" r:id="rId6"/>
    <p:sldId id="345" r:id="rId7"/>
    <p:sldId id="389" r:id="rId8"/>
    <p:sldId id="298" r:id="rId9"/>
    <p:sldId id="490" r:id="rId10"/>
    <p:sldId id="319" r:id="rId11"/>
    <p:sldId id="259" r:id="rId12"/>
    <p:sldId id="479" r:id="rId13"/>
    <p:sldId id="480" r:id="rId14"/>
    <p:sldId id="481" r:id="rId15"/>
    <p:sldId id="324" r:id="rId16"/>
    <p:sldId id="297" r:id="rId17"/>
    <p:sldId id="262" r:id="rId18"/>
    <p:sldId id="263" r:id="rId19"/>
    <p:sldId id="264" r:id="rId20"/>
    <p:sldId id="265" r:id="rId21"/>
    <p:sldId id="266" r:id="rId22"/>
    <p:sldId id="267" r:id="rId23"/>
    <p:sldId id="268" r:id="rId24"/>
    <p:sldId id="269" r:id="rId25"/>
    <p:sldId id="323" r:id="rId26"/>
    <p:sldId id="477" r:id="rId27"/>
    <p:sldId id="473" r:id="rId28"/>
    <p:sldId id="276" r:id="rId29"/>
    <p:sldId id="483" r:id="rId30"/>
    <p:sldId id="274" r:id="rId31"/>
    <p:sldId id="474" r:id="rId32"/>
    <p:sldId id="320" r:id="rId33"/>
    <p:sldId id="277" r:id="rId34"/>
    <p:sldId id="279" r:id="rId35"/>
    <p:sldId id="321" r:id="rId36"/>
    <p:sldId id="326" r:id="rId37"/>
    <p:sldId id="280" r:id="rId38"/>
    <p:sldId id="325" r:id="rId39"/>
    <p:sldId id="282" r:id="rId40"/>
    <p:sldId id="273" r:id="rId41"/>
    <p:sldId id="476" r:id="rId42"/>
    <p:sldId id="653" r:id="rId43"/>
    <p:sldId id="314" r:id="rId44"/>
    <p:sldId id="652" r:id="rId45"/>
    <p:sldId id="650" r:id="rId46"/>
    <p:sldId id="322" r:id="rId47"/>
    <p:sldId id="346" r:id="rId48"/>
    <p:sldId id="338" r:id="rId49"/>
    <p:sldId id="347" r:id="rId50"/>
    <p:sldId id="348" r:id="rId51"/>
    <p:sldId id="330" r:id="rId52"/>
    <p:sldId id="316" r:id="rId53"/>
    <p:sldId id="486" r:id="rId54"/>
    <p:sldId id="487" r:id="rId55"/>
    <p:sldId id="651" r:id="rId56"/>
    <p:sldId id="302" r:id="rId57"/>
    <p:sldId id="317" r:id="rId58"/>
    <p:sldId id="303" r:id="rId59"/>
    <p:sldId id="329" r:id="rId60"/>
    <p:sldId id="304" r:id="rId61"/>
    <p:sldId id="489" r:id="rId62"/>
    <p:sldId id="309" r:id="rId63"/>
    <p:sldId id="308" r:id="rId64"/>
    <p:sldId id="341" r:id="rId65"/>
    <p:sldId id="340" r:id="rId66"/>
    <p:sldId id="342" r:id="rId67"/>
  </p:sldIdLst>
  <p:sldSz cx="12192000" cy="6858000"/>
  <p:notesSz cx="69469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0099FF"/>
    <a:srgbClr val="99CCFF"/>
    <a:srgbClr val="3366CC"/>
    <a:srgbClr val="CCECFF"/>
    <a:srgbClr val="0033CC"/>
    <a:srgbClr val="6699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70" autoAdjust="0"/>
  </p:normalViewPr>
  <p:slideViewPr>
    <p:cSldViewPr>
      <p:cViewPr varScale="1">
        <p:scale>
          <a:sx n="62" d="100"/>
          <a:sy n="62" d="100"/>
        </p:scale>
        <p:origin x="248" y="5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defTabSz="927100">
              <a:defRPr kumimoji="0" sz="1200">
                <a:latin typeface="Times New Roman" pitchFamily="18" charset="0"/>
              </a:defRPr>
            </a:lvl1pPr>
          </a:lstStyle>
          <a:p>
            <a:endParaRPr lang="en-US" altLang="en-US"/>
          </a:p>
        </p:txBody>
      </p:sp>
      <p:sp>
        <p:nvSpPr>
          <p:cNvPr id="23555" name="Rectangle 3"/>
          <p:cNvSpPr>
            <a:spLocks noGrp="1" noChangeArrowheads="1"/>
          </p:cNvSpPr>
          <p:nvPr>
            <p:ph type="dt"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algn="r" defTabSz="927100">
              <a:defRPr kumimoji="0" sz="1200">
                <a:latin typeface="Times New Roman" pitchFamily="18" charset="0"/>
              </a:defRPr>
            </a:lvl1pPr>
          </a:lstStyle>
          <a:p>
            <a:endParaRPr lang="en-US" altLang="en-US"/>
          </a:p>
        </p:txBody>
      </p:sp>
      <p:sp>
        <p:nvSpPr>
          <p:cNvPr id="23556" name="Rectangle 4"/>
          <p:cNvSpPr>
            <a:spLocks noGrp="1" noRot="1" noChangeAspect="1" noChangeArrowheads="1" noTextEdit="1"/>
          </p:cNvSpPr>
          <p:nvPr>
            <p:ph type="sldImg" idx="2"/>
          </p:nvPr>
        </p:nvSpPr>
        <p:spPr bwMode="auto">
          <a:xfrm>
            <a:off x="379413" y="696913"/>
            <a:ext cx="6188075" cy="3481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925513" y="4410075"/>
            <a:ext cx="509587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8" name="Rectangle 6"/>
          <p:cNvSpPr>
            <a:spLocks noGrp="1" noChangeArrowheads="1"/>
          </p:cNvSpPr>
          <p:nvPr>
            <p:ph type="ftr" sz="quarter" idx="4"/>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defTabSz="927100">
              <a:defRPr kumimoji="0" sz="1200">
                <a:latin typeface="Times New Roman" pitchFamily="18" charset="0"/>
              </a:defRPr>
            </a:lvl1pPr>
          </a:lstStyle>
          <a:p>
            <a:endParaRPr lang="en-US" altLang="en-US"/>
          </a:p>
        </p:txBody>
      </p:sp>
      <p:sp>
        <p:nvSpPr>
          <p:cNvPr id="23559" name="Rectangle 7"/>
          <p:cNvSpPr>
            <a:spLocks noGrp="1" noChangeArrowheads="1"/>
          </p:cNvSpPr>
          <p:nvPr>
            <p:ph type="sldNum" sz="quarter" idx="5"/>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algn="r" defTabSz="927100">
              <a:defRPr kumimoji="0" sz="1200">
                <a:latin typeface="Times New Roman" pitchFamily="18" charset="0"/>
              </a:defRPr>
            </a:lvl1pPr>
          </a:lstStyle>
          <a:p>
            <a:fld id="{1B6A0EE4-78FE-4E10-9253-1147104AB9DF}" type="slidenum">
              <a:rPr lang="en-US" altLang="en-US"/>
              <a:pPr/>
              <a:t>‹#›</a:t>
            </a:fld>
            <a:endParaRPr lang="en-US" altLang="en-US"/>
          </a:p>
        </p:txBody>
      </p:sp>
    </p:spTree>
    <p:extLst>
      <p:ext uri="{BB962C8B-B14F-4D97-AF65-F5344CB8AC3E}">
        <p14:creationId xmlns:p14="http://schemas.microsoft.com/office/powerpoint/2010/main" val="3590245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B6A0EE4-78FE-4E10-9253-1147104AB9DF}" type="slidenum">
              <a:rPr lang="en-US" altLang="en-US" smtClean="0"/>
              <a:pPr/>
              <a:t>8</a:t>
            </a:fld>
            <a:endParaRPr lang="en-US" altLang="en-US"/>
          </a:p>
        </p:txBody>
      </p:sp>
    </p:spTree>
    <p:extLst>
      <p:ext uri="{BB962C8B-B14F-4D97-AF65-F5344CB8AC3E}">
        <p14:creationId xmlns:p14="http://schemas.microsoft.com/office/powerpoint/2010/main" val="263080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B6A0EE4-78FE-4E10-9253-1147104AB9DF}" type="slidenum">
              <a:rPr lang="en-US" altLang="en-US" smtClean="0"/>
              <a:pPr/>
              <a:t>61</a:t>
            </a:fld>
            <a:endParaRPr lang="en-US" altLang="en-US"/>
          </a:p>
        </p:txBody>
      </p:sp>
    </p:spTree>
    <p:extLst>
      <p:ext uri="{BB962C8B-B14F-4D97-AF65-F5344CB8AC3E}">
        <p14:creationId xmlns:p14="http://schemas.microsoft.com/office/powerpoint/2010/main" val="171280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9212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900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5651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498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48075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smtClean="0"/>
              <a:pPr/>
              <a:t>5/30/2023</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602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31DBC142-1B25-4596-A129-12630ABABA3A}" type="slidenum">
              <a:rPr lang="en-US" altLang="en-US" smtClean="0"/>
              <a:pPr/>
              <a:t>‹#›</a:t>
            </a:fld>
            <a:endParaRPr lang="en-US" altLang="en-US"/>
          </a:p>
        </p:txBody>
      </p:sp>
    </p:spTree>
    <p:extLst>
      <p:ext uri="{BB962C8B-B14F-4D97-AF65-F5344CB8AC3E}">
        <p14:creationId xmlns:p14="http://schemas.microsoft.com/office/powerpoint/2010/main" val="3828386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961156DF-283A-42E0-AE61-DAE4E6D7DAF8}" type="slidenum">
              <a:rPr lang="en-US" altLang="en-US" smtClean="0"/>
              <a:pPr/>
              <a:t>‹#›</a:t>
            </a:fld>
            <a:endParaRPr lang="en-US" altLang="en-US"/>
          </a:p>
        </p:txBody>
      </p:sp>
    </p:spTree>
    <p:extLst>
      <p:ext uri="{BB962C8B-B14F-4D97-AF65-F5344CB8AC3E}">
        <p14:creationId xmlns:p14="http://schemas.microsoft.com/office/powerpoint/2010/main" val="1430296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1666271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664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Rectangle 1">
            <a:extLst>
              <a:ext uri="{FF2B5EF4-FFF2-40B4-BE49-F238E27FC236}">
                <a16:creationId xmlns:a16="http://schemas.microsoft.com/office/drawing/2014/main" id="{EB7DDF75-668B-4542-A38A-9A537757D186}"/>
              </a:ext>
            </a:extLst>
          </p:cNvPr>
          <p:cNvSpPr/>
          <p:nvPr userDrawn="1"/>
        </p:nvSpPr>
        <p:spPr>
          <a:xfrm>
            <a:off x="247650" y="228600"/>
            <a:ext cx="11677650" cy="6400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266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844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5/30/2023</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75582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42A54C80-263E-416B-A8E0-580EDEADCBDC}" type="datetimeFigureOut">
              <a:rPr lang="en-US" dirty="0"/>
              <a:t>5/30/2023</a:t>
            </a:fld>
            <a:endParaRPr lang="en-US" dirty="0"/>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13994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endParaRPr lang="en-US" altLang="en-US"/>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endParaRPr lang="en-US" altLang="en-US"/>
          </a:p>
        </p:txBody>
      </p:sp>
      <p:sp>
        <p:nvSpPr>
          <p:cNvPr id="9" name="Slide Number Placeholder 8"/>
          <p:cNvSpPr>
            <a:spLocks noGrp="1"/>
          </p:cNvSpPr>
          <p:nvPr>
            <p:ph type="sldNum" sz="quarter" idx="12"/>
          </p:nvPr>
        </p:nvSpPr>
        <p:spPr>
          <a:xfrm>
            <a:off x="8590663" y="6041362"/>
            <a:ext cx="683339" cy="365125"/>
          </a:xfrm>
          <a:prstGeom prst="rect">
            <a:avLst/>
          </a:prstGeom>
        </p:spPr>
        <p:txBody>
          <a:bodyPr/>
          <a:lstStyle/>
          <a:p>
            <a:fld id="{47923965-C3DF-487E-B65E-F034BE114C13}" type="slidenum">
              <a:rPr lang="en-US" altLang="en-US" smtClean="0"/>
              <a:pPr/>
              <a:t>‹#›</a:t>
            </a:fld>
            <a:endParaRPr lang="en-US" altLang="en-US"/>
          </a:p>
        </p:txBody>
      </p:sp>
    </p:spTree>
    <p:extLst>
      <p:ext uri="{BB962C8B-B14F-4D97-AF65-F5344CB8AC3E}">
        <p14:creationId xmlns:p14="http://schemas.microsoft.com/office/powerpoint/2010/main" val="327589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5/30/2023</a:t>
            </a:fld>
            <a:endParaRPr lang="en-US" dirty="0"/>
          </a:p>
        </p:txBody>
      </p:sp>
      <p:sp>
        <p:nvSpPr>
          <p:cNvPr id="4" name="Footer Placeholder 3"/>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824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smtClean="0"/>
              <a:pPr/>
              <a:t>5/30/2023</a:t>
            </a:fld>
            <a:endParaRPr lang="en-US" dirty="0"/>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040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endParaRPr lang="en-US" alt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ltLang="en-US"/>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9D1822DA-D9CC-43B0-8C60-E76934EDAFE1}" type="slidenum">
              <a:rPr lang="en-US" altLang="en-US" smtClean="0"/>
              <a:pPr/>
              <a:t>‹#›</a:t>
            </a:fld>
            <a:endParaRPr lang="en-US" altLang="en-US"/>
          </a:p>
        </p:txBody>
      </p:sp>
    </p:spTree>
    <p:extLst>
      <p:ext uri="{BB962C8B-B14F-4D97-AF65-F5344CB8AC3E}">
        <p14:creationId xmlns:p14="http://schemas.microsoft.com/office/powerpoint/2010/main" val="2325056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ltLang="en-US"/>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C95F74CD-866E-4C65-8114-110479E156EF}" type="slidenum">
              <a:rPr lang="en-US" altLang="en-US" smtClean="0"/>
              <a:pPr/>
              <a:t>‹#›</a:t>
            </a:fld>
            <a:endParaRPr lang="en-US" altLang="en-US"/>
          </a:p>
        </p:txBody>
      </p:sp>
      <p:sp>
        <p:nvSpPr>
          <p:cNvPr id="5" name="Date Placeholder 4"/>
          <p:cNvSpPr>
            <a:spLocks noGrp="1"/>
          </p:cNvSpPr>
          <p:nvPr>
            <p:ph type="dt" sz="half" idx="10"/>
          </p:nvPr>
        </p:nvSpPr>
        <p:spPr>
          <a:xfrm>
            <a:off x="7205133" y="6041362"/>
            <a:ext cx="911939" cy="365125"/>
          </a:xfrm>
          <a:prstGeom prst="rect">
            <a:avLst/>
          </a:prstGeom>
        </p:spPr>
        <p:txBody>
          <a:bodyPr/>
          <a:lstStyle/>
          <a:p>
            <a:endParaRPr lang="en-US" altLang="en-US"/>
          </a:p>
        </p:txBody>
      </p:sp>
    </p:spTree>
    <p:extLst>
      <p:ext uri="{BB962C8B-B14F-4D97-AF65-F5344CB8AC3E}">
        <p14:creationId xmlns:p14="http://schemas.microsoft.com/office/powerpoint/2010/main" val="238936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0994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1800623"/>
            <a:ext cx="8596668" cy="4240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525567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IMo_dmUrW2A?feature=oembed" TargetMode="Externa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wNjQishYOy0" TargetMode="Externa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8.xml"/><Relationship Id="rId1" Type="http://schemas.openxmlformats.org/officeDocument/2006/relationships/video" Target="https://www.youtube.com/embed/-AjWPgDfEMs?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19.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FF61A7A-AA51-4E2D-9E7C-D64AD7F1D466}"/>
              </a:ext>
            </a:extLst>
          </p:cNvPr>
          <p:cNvPicPr>
            <a:picLocks noChangeAspect="1"/>
          </p:cNvPicPr>
          <p:nvPr/>
        </p:nvPicPr>
        <p:blipFill rotWithShape="1">
          <a:blip r:embed="rId2">
            <a:extLst>
              <a:ext uri="{28A0092B-C50C-407E-A947-70E740481C1C}">
                <a14:useLocalDpi xmlns:a14="http://schemas.microsoft.com/office/drawing/2010/main" val="0"/>
              </a:ext>
            </a:extLst>
          </a:blip>
          <a:srcRect b="15667"/>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69B4C7-A698-4F41-A181-C06DC67518A3}"/>
              </a:ext>
            </a:extLst>
          </p:cNvPr>
          <p:cNvSpPr/>
          <p:nvPr/>
        </p:nvSpPr>
        <p:spPr>
          <a:xfrm>
            <a:off x="2727237" y="609600"/>
            <a:ext cx="7099637" cy="923330"/>
          </a:xfrm>
          <a:prstGeom prst="rect">
            <a:avLst/>
          </a:prstGeom>
          <a:solidFill>
            <a:schemeClr val="bg1">
              <a:lumMod val="85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Products and Branding</a:t>
            </a:r>
          </a:p>
        </p:txBody>
      </p:sp>
    </p:spTree>
    <p:extLst>
      <p:ext uri="{BB962C8B-B14F-4D97-AF65-F5344CB8AC3E}">
        <p14:creationId xmlns:p14="http://schemas.microsoft.com/office/powerpoint/2010/main" val="342786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2819400"/>
            <a:ext cx="7772400" cy="1829761"/>
          </a:xfrm>
        </p:spPr>
        <p:txBody>
          <a:bodyPr>
            <a:normAutofit fontScale="90000"/>
          </a:bodyPr>
          <a:lstStyle/>
          <a:p>
            <a:pPr algn="ctr"/>
            <a:r>
              <a:rPr lang="en-US" sz="5600" dirty="0"/>
              <a:t>Principles of </a:t>
            </a:r>
            <a:br>
              <a:rPr lang="en-US" sz="5600" dirty="0"/>
            </a:br>
            <a:r>
              <a:rPr lang="en-US" sz="8900" dirty="0"/>
              <a:t>marketing</a:t>
            </a:r>
            <a:r>
              <a:rPr lang="en-US" dirty="0"/>
              <a:t> </a:t>
            </a:r>
            <a:br>
              <a:rPr lang="en-US" dirty="0"/>
            </a:br>
            <a:r>
              <a:rPr lang="en-US" sz="5600" dirty="0"/>
              <a:t>are the same</a:t>
            </a:r>
          </a:p>
        </p:txBody>
      </p:sp>
    </p:spTree>
    <p:extLst>
      <p:ext uri="{BB962C8B-B14F-4D97-AF65-F5344CB8AC3E}">
        <p14:creationId xmlns:p14="http://schemas.microsoft.com/office/powerpoint/2010/main" val="329454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sz="4400" dirty="0"/>
              <a:t>A Brand</a:t>
            </a:r>
          </a:p>
        </p:txBody>
      </p:sp>
      <p:sp>
        <p:nvSpPr>
          <p:cNvPr id="17410" name="Content Placeholder 1"/>
          <p:cNvSpPr>
            <a:spLocks noGrp="1"/>
          </p:cNvSpPr>
          <p:nvPr>
            <p:ph idx="1"/>
          </p:nvPr>
        </p:nvSpPr>
        <p:spPr/>
        <p:txBody>
          <a:bodyPr>
            <a:normAutofit/>
          </a:bodyPr>
          <a:lstStyle/>
          <a:p>
            <a:r>
              <a:rPr lang="en-CA" dirty="0"/>
              <a:t>Features used to create an </a:t>
            </a:r>
            <a:r>
              <a:rPr lang="en-CA" b="1" dirty="0"/>
              <a:t>identity</a:t>
            </a:r>
          </a:p>
          <a:p>
            <a:r>
              <a:rPr lang="en-CA" dirty="0"/>
              <a:t>An ideal brand </a:t>
            </a:r>
            <a:r>
              <a:rPr lang="en-CA" b="1" dirty="0"/>
              <a:t>motivates consumers </a:t>
            </a:r>
            <a:br>
              <a:rPr lang="en-CA" b="1" dirty="0"/>
            </a:br>
            <a:r>
              <a:rPr lang="en-CA" dirty="0"/>
              <a:t>and </a:t>
            </a:r>
            <a:r>
              <a:rPr lang="en-CA" b="1" dirty="0"/>
              <a:t>differentiates your brand </a:t>
            </a:r>
            <a:r>
              <a:rPr lang="en-CA" dirty="0"/>
              <a:t>from </a:t>
            </a:r>
            <a:br>
              <a:rPr lang="en-CA" dirty="0"/>
            </a:br>
            <a:r>
              <a:rPr lang="en-CA" dirty="0"/>
              <a:t>the competition</a:t>
            </a:r>
          </a:p>
          <a:p>
            <a:r>
              <a:rPr lang="en-CA" dirty="0"/>
              <a:t>They are used to </a:t>
            </a:r>
            <a:r>
              <a:rPr lang="en-CA" b="1" dirty="0"/>
              <a:t>shape perceptions </a:t>
            </a:r>
            <a:br>
              <a:rPr lang="en-CA" b="1" dirty="0"/>
            </a:br>
            <a:r>
              <a:rPr lang="en-CA" dirty="0"/>
              <a:t>in the minds of consumers</a:t>
            </a:r>
          </a:p>
          <a:p>
            <a:r>
              <a:rPr lang="en-CA" dirty="0"/>
              <a:t>Includes </a:t>
            </a:r>
            <a:r>
              <a:rPr lang="en-CA" b="1" dirty="0"/>
              <a:t>facts AND imagery</a:t>
            </a:r>
          </a:p>
          <a:p>
            <a:endParaRPr lang="en-CA" dirty="0"/>
          </a:p>
        </p:txBody>
      </p:sp>
    </p:spTree>
    <p:extLst>
      <p:ext uri="{BB962C8B-B14F-4D97-AF65-F5344CB8AC3E}">
        <p14:creationId xmlns:p14="http://schemas.microsoft.com/office/powerpoint/2010/main" val="395828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fade">
                                      <p:cBhvr>
                                        <p:cTn id="7" dur="500"/>
                                        <p:tgtEl>
                                          <p:spTgt spid="17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fade">
                                      <p:cBhvr>
                                        <p:cTn id="12" dur="500"/>
                                        <p:tgtEl>
                                          <p:spTgt spid="174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0">
                                            <p:txEl>
                                              <p:pRg st="2" end="2"/>
                                            </p:txEl>
                                          </p:spTgt>
                                        </p:tgtEl>
                                        <p:attrNameLst>
                                          <p:attrName>style.visibility</p:attrName>
                                        </p:attrNameLst>
                                      </p:cBhvr>
                                      <p:to>
                                        <p:strVal val="visible"/>
                                      </p:to>
                                    </p:set>
                                    <p:animEffect transition="in" filter="fade">
                                      <p:cBhvr>
                                        <p:cTn id="17" dur="500"/>
                                        <p:tgtEl>
                                          <p:spTgt spid="174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10">
                                            <p:txEl>
                                              <p:pRg st="3" end="3"/>
                                            </p:txEl>
                                          </p:spTgt>
                                        </p:tgtEl>
                                        <p:attrNameLst>
                                          <p:attrName>style.visibility</p:attrName>
                                        </p:attrNameLst>
                                      </p:cBhvr>
                                      <p:to>
                                        <p:strVal val="visible"/>
                                      </p:to>
                                    </p:set>
                                    <p:animEffect transition="in" filter="fade">
                                      <p:cBhvr>
                                        <p:cTn id="22" dur="500"/>
                                        <p:tgtEl>
                                          <p:spTgt spid="174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shirt with a black background&#10;&#10;Description automatically generated with medium confidence">
            <a:extLst>
              <a:ext uri="{FF2B5EF4-FFF2-40B4-BE49-F238E27FC236}">
                <a16:creationId xmlns:a16="http://schemas.microsoft.com/office/drawing/2014/main" id="{A6BAEA7C-8F1D-E139-8372-D76BC1EDF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6477000" cy="6477000"/>
          </a:xfrm>
          <a:prstGeom prst="rect">
            <a:avLst/>
          </a:prstGeom>
        </p:spPr>
      </p:pic>
      <p:pic>
        <p:nvPicPr>
          <p:cNvPr id="9" name="Picture 8" descr="A blue t-shirt with a logo on it&#10;&#10;Description automatically generated with medium confidence">
            <a:extLst>
              <a:ext uri="{FF2B5EF4-FFF2-40B4-BE49-F238E27FC236}">
                <a16:creationId xmlns:a16="http://schemas.microsoft.com/office/drawing/2014/main" id="{4F3C31D8-A097-5E4F-1EC3-5A191F777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28276"/>
            <a:ext cx="6477000" cy="6477000"/>
          </a:xfrm>
          <a:prstGeom prst="rect">
            <a:avLst/>
          </a:prstGeom>
        </p:spPr>
      </p:pic>
      <p:sp>
        <p:nvSpPr>
          <p:cNvPr id="10" name="Rectangle 9">
            <a:extLst>
              <a:ext uri="{FF2B5EF4-FFF2-40B4-BE49-F238E27FC236}">
                <a16:creationId xmlns:a16="http://schemas.microsoft.com/office/drawing/2014/main" id="{9D14B40C-B5C5-6B21-53BE-88B46B6DD73D}"/>
              </a:ext>
            </a:extLst>
          </p:cNvPr>
          <p:cNvSpPr/>
          <p:nvPr/>
        </p:nvSpPr>
        <p:spPr>
          <a:xfrm>
            <a:off x="304800" y="3696024"/>
            <a:ext cx="12763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$20</a:t>
            </a:r>
          </a:p>
        </p:txBody>
      </p:sp>
      <p:sp>
        <p:nvSpPr>
          <p:cNvPr id="11" name="Rectangle 10">
            <a:extLst>
              <a:ext uri="{FF2B5EF4-FFF2-40B4-BE49-F238E27FC236}">
                <a16:creationId xmlns:a16="http://schemas.microsoft.com/office/drawing/2014/main" id="{17678903-9A22-0BCF-D6AF-43B1E00E5DF6}"/>
              </a:ext>
            </a:extLst>
          </p:cNvPr>
          <p:cNvSpPr/>
          <p:nvPr/>
        </p:nvSpPr>
        <p:spPr>
          <a:xfrm>
            <a:off x="10134600" y="3733800"/>
            <a:ext cx="12763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$50</a:t>
            </a:r>
          </a:p>
        </p:txBody>
      </p:sp>
    </p:spTree>
    <p:extLst>
      <p:ext uri="{BB962C8B-B14F-4D97-AF65-F5344CB8AC3E}">
        <p14:creationId xmlns:p14="http://schemas.microsoft.com/office/powerpoint/2010/main" val="2099200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inesbeersandspirits.net/files/2012/01/nonickpint.jpg">
            <a:extLst>
              <a:ext uri="{FF2B5EF4-FFF2-40B4-BE49-F238E27FC236}">
                <a16:creationId xmlns:a16="http://schemas.microsoft.com/office/drawing/2014/main" id="{0E6C2728-1C1D-4561-200E-221A43614D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86" r="18064"/>
          <a:stretch/>
        </p:blipFill>
        <p:spPr bwMode="auto">
          <a:xfrm>
            <a:off x="1073618" y="483437"/>
            <a:ext cx="920881"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winesbeersandspirits.net/files/2012/01/nonickpint.jpg">
            <a:extLst>
              <a:ext uri="{FF2B5EF4-FFF2-40B4-BE49-F238E27FC236}">
                <a16:creationId xmlns:a16="http://schemas.microsoft.com/office/drawing/2014/main" id="{A280A8AB-D9FA-7B59-BA31-2DCAB9A958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86" r="18064"/>
          <a:stretch/>
        </p:blipFill>
        <p:spPr bwMode="auto">
          <a:xfrm>
            <a:off x="7918317" y="483437"/>
            <a:ext cx="920883"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Moosehead Lager - American Adjunct Lager - Moosehead">
            <a:extLst>
              <a:ext uri="{FF2B5EF4-FFF2-40B4-BE49-F238E27FC236}">
                <a16:creationId xmlns:a16="http://schemas.microsoft.com/office/drawing/2014/main" id="{BD95456A-FDAB-A3E0-5B02-CB9A24A14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971" y="1981493"/>
            <a:ext cx="1855169" cy="43225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exander Keiths Beer Stock Photo - Download Image Now - 2015, Alcohol -  Drink, Beer - Alcohol - iStock">
            <a:extLst>
              <a:ext uri="{FF2B5EF4-FFF2-40B4-BE49-F238E27FC236}">
                <a16:creationId xmlns:a16="http://schemas.microsoft.com/office/drawing/2014/main" id="{9C3C8BF2-2790-53DD-4D5B-9E90216EDD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61" t="16994" r="31121"/>
          <a:stretch/>
        </p:blipFill>
        <p:spPr bwMode="auto">
          <a:xfrm>
            <a:off x="5191138" y="1822392"/>
            <a:ext cx="1527832" cy="46407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icon&#10;&#10;Description automatically generated">
            <a:extLst>
              <a:ext uri="{FF2B5EF4-FFF2-40B4-BE49-F238E27FC236}">
                <a16:creationId xmlns:a16="http://schemas.microsoft.com/office/drawing/2014/main" id="{FC512C15-606F-D91C-F2A0-85241854D514}"/>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6734141" y="2203040"/>
            <a:ext cx="2088793" cy="2177182"/>
          </a:xfrm>
          <a:prstGeom prst="rect">
            <a:avLst/>
          </a:prstGeom>
        </p:spPr>
      </p:pic>
      <p:pic>
        <p:nvPicPr>
          <p:cNvPr id="7" name="Picture 6" descr="Logo, icon&#10;&#10;Description automatically generated">
            <a:extLst>
              <a:ext uri="{FF2B5EF4-FFF2-40B4-BE49-F238E27FC236}">
                <a16:creationId xmlns:a16="http://schemas.microsoft.com/office/drawing/2014/main" id="{4474B68F-50E8-615F-4687-72D5C7952D22}"/>
              </a:ext>
            </a:extLst>
          </p:cNvPr>
          <p:cNvPicPr>
            <a:picLocks noChangeAspect="1"/>
          </p:cNvPicPr>
          <p:nvPr/>
        </p:nvPicPr>
        <p:blipFill rotWithShape="1">
          <a:blip r:embed="rId5">
            <a:extLst>
              <a:ext uri="{28A0092B-C50C-407E-A947-70E740481C1C}">
                <a14:useLocalDpi xmlns:a14="http://schemas.microsoft.com/office/drawing/2010/main" val="0"/>
              </a:ext>
            </a:extLst>
          </a:blip>
          <a:srcRect l="49214"/>
          <a:stretch/>
        </p:blipFill>
        <p:spPr>
          <a:xfrm>
            <a:off x="1073618" y="2209800"/>
            <a:ext cx="2121280" cy="2176830"/>
          </a:xfrm>
          <a:prstGeom prst="rect">
            <a:avLst/>
          </a:prstGeom>
        </p:spPr>
      </p:pic>
      <p:sp>
        <p:nvSpPr>
          <p:cNvPr id="8" name="Rectangle 7">
            <a:extLst>
              <a:ext uri="{FF2B5EF4-FFF2-40B4-BE49-F238E27FC236}">
                <a16:creationId xmlns:a16="http://schemas.microsoft.com/office/drawing/2014/main" id="{5D6A24D1-019E-8A03-30D9-D2E4FE99CC71}"/>
              </a:ext>
            </a:extLst>
          </p:cNvPr>
          <p:cNvSpPr/>
          <p:nvPr/>
        </p:nvSpPr>
        <p:spPr>
          <a:xfrm>
            <a:off x="2356260" y="799828"/>
            <a:ext cx="522739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Brand Taste Test</a:t>
            </a:r>
          </a:p>
        </p:txBody>
      </p:sp>
    </p:spTree>
    <p:extLst>
      <p:ext uri="{BB962C8B-B14F-4D97-AF65-F5344CB8AC3E}">
        <p14:creationId xmlns:p14="http://schemas.microsoft.com/office/powerpoint/2010/main" val="3454549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inesbeersandspirits.net/files/2012/01/nonickpint.jpg">
            <a:extLst>
              <a:ext uri="{FF2B5EF4-FFF2-40B4-BE49-F238E27FC236}">
                <a16:creationId xmlns:a16="http://schemas.microsoft.com/office/drawing/2014/main" id="{0E6C2728-1C1D-4561-200E-221A43614D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86" r="18064"/>
          <a:stretch/>
        </p:blipFill>
        <p:spPr bwMode="auto">
          <a:xfrm>
            <a:off x="2133600" y="1940230"/>
            <a:ext cx="2895601" cy="452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winesbeersandspirits.net/files/2012/01/nonickpint.jpg">
            <a:extLst>
              <a:ext uri="{FF2B5EF4-FFF2-40B4-BE49-F238E27FC236}">
                <a16:creationId xmlns:a16="http://schemas.microsoft.com/office/drawing/2014/main" id="{A280A8AB-D9FA-7B59-BA31-2DCAB9A958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86" r="18064"/>
          <a:stretch/>
        </p:blipFill>
        <p:spPr bwMode="auto">
          <a:xfrm>
            <a:off x="5145579" y="1949090"/>
            <a:ext cx="2895601" cy="452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Moosehead Lager - American Adjunct Lager - Moosehead">
            <a:extLst>
              <a:ext uri="{FF2B5EF4-FFF2-40B4-BE49-F238E27FC236}">
                <a16:creationId xmlns:a16="http://schemas.microsoft.com/office/drawing/2014/main" id="{BD95456A-FDAB-A3E0-5B02-CB9A24A148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1" y="733189"/>
            <a:ext cx="1139678" cy="26554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exander Keiths Beer Stock Photo - Download Image Now - 2015, Alcohol -  Drink, Beer - Alcohol - iStock">
            <a:extLst>
              <a:ext uri="{FF2B5EF4-FFF2-40B4-BE49-F238E27FC236}">
                <a16:creationId xmlns:a16="http://schemas.microsoft.com/office/drawing/2014/main" id="{9C3C8BF2-2790-53DD-4D5B-9E90216EDD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61" t="16994" r="31121"/>
          <a:stretch/>
        </p:blipFill>
        <p:spPr bwMode="auto">
          <a:xfrm>
            <a:off x="8463133" y="458977"/>
            <a:ext cx="935323" cy="2905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icon&#10;&#10;Description automatically generated">
            <a:extLst>
              <a:ext uri="{FF2B5EF4-FFF2-40B4-BE49-F238E27FC236}">
                <a16:creationId xmlns:a16="http://schemas.microsoft.com/office/drawing/2014/main" id="{FC512C15-606F-D91C-F2A0-85241854D514}"/>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1262709" y="3687373"/>
            <a:ext cx="2088793" cy="2177182"/>
          </a:xfrm>
          <a:prstGeom prst="rect">
            <a:avLst/>
          </a:prstGeom>
        </p:spPr>
      </p:pic>
      <p:pic>
        <p:nvPicPr>
          <p:cNvPr id="7" name="Picture 6" descr="Logo, icon&#10;&#10;Description automatically generated">
            <a:extLst>
              <a:ext uri="{FF2B5EF4-FFF2-40B4-BE49-F238E27FC236}">
                <a16:creationId xmlns:a16="http://schemas.microsoft.com/office/drawing/2014/main" id="{4474B68F-50E8-615F-4687-72D5C7952D22}"/>
              </a:ext>
            </a:extLst>
          </p:cNvPr>
          <p:cNvPicPr>
            <a:picLocks noChangeAspect="1"/>
          </p:cNvPicPr>
          <p:nvPr/>
        </p:nvPicPr>
        <p:blipFill rotWithShape="1">
          <a:blip r:embed="rId5">
            <a:extLst>
              <a:ext uri="{28A0092B-C50C-407E-A947-70E740481C1C}">
                <a14:useLocalDpi xmlns:a14="http://schemas.microsoft.com/office/drawing/2010/main" val="0"/>
              </a:ext>
            </a:extLst>
          </a:blip>
          <a:srcRect l="49214"/>
          <a:stretch/>
        </p:blipFill>
        <p:spPr>
          <a:xfrm>
            <a:off x="6794120" y="3657600"/>
            <a:ext cx="2121280" cy="2176830"/>
          </a:xfrm>
          <a:prstGeom prst="rect">
            <a:avLst/>
          </a:prstGeom>
        </p:spPr>
      </p:pic>
      <p:sp>
        <p:nvSpPr>
          <p:cNvPr id="8" name="Rectangle 7">
            <a:extLst>
              <a:ext uri="{FF2B5EF4-FFF2-40B4-BE49-F238E27FC236}">
                <a16:creationId xmlns:a16="http://schemas.microsoft.com/office/drawing/2014/main" id="{5D6A24D1-019E-8A03-30D9-D2E4FE99CC71}"/>
              </a:ext>
            </a:extLst>
          </p:cNvPr>
          <p:cNvSpPr/>
          <p:nvPr/>
        </p:nvSpPr>
        <p:spPr>
          <a:xfrm>
            <a:off x="2793544" y="799828"/>
            <a:ext cx="4994958" cy="923330"/>
          </a:xfrm>
          <a:prstGeom prst="rect">
            <a:avLst/>
          </a:prstGeom>
          <a:noFill/>
        </p:spPr>
        <p:txBody>
          <a:bodyPr wrap="none" lIns="91440" tIns="45720" rIns="91440" bIns="45720">
            <a:spAutoFit/>
          </a:bodyPr>
          <a:lstStyle/>
          <a:p>
            <a:pPr algn="ctr"/>
            <a:r>
              <a:rPr lang="en-US" sz="5400" b="0" u="sng" cap="none" spc="0" dirty="0">
                <a:ln w="0"/>
                <a:solidFill>
                  <a:schemeClr val="tx1"/>
                </a:solidFill>
                <a:effectLst>
                  <a:outerShdw blurRad="38100" dist="19050" dir="2700000" algn="tl" rotWithShape="0">
                    <a:schemeClr val="dk1">
                      <a:alpha val="40000"/>
                    </a:schemeClr>
                  </a:outerShdw>
                </a:effectLst>
              </a:rPr>
              <a:t>Blind</a:t>
            </a:r>
            <a:r>
              <a:rPr lang="en-US" sz="5400" b="0" cap="none" spc="0" dirty="0">
                <a:ln w="0"/>
                <a:solidFill>
                  <a:schemeClr val="tx1"/>
                </a:solidFill>
                <a:effectLst>
                  <a:outerShdw blurRad="38100" dist="19050" dir="2700000" algn="tl" rotWithShape="0">
                    <a:schemeClr val="dk1">
                      <a:alpha val="40000"/>
                    </a:schemeClr>
                  </a:outerShdw>
                </a:effectLst>
              </a:rPr>
              <a:t> Taste Test</a:t>
            </a:r>
          </a:p>
        </p:txBody>
      </p:sp>
    </p:spTree>
    <p:extLst>
      <p:ext uri="{BB962C8B-B14F-4D97-AF65-F5344CB8AC3E}">
        <p14:creationId xmlns:p14="http://schemas.microsoft.com/office/powerpoint/2010/main" val="34619315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2">
            <a:extLst>
              <a:ext uri="{FF2B5EF4-FFF2-40B4-BE49-F238E27FC236}">
                <a16:creationId xmlns:a16="http://schemas.microsoft.com/office/drawing/2014/main" id="{5612F09F-DFBA-440C-B2B8-995D7C90FC62}"/>
              </a:ext>
            </a:extLst>
          </p:cNvPr>
          <p:cNvSpPr>
            <a:spLocks noGrp="1"/>
          </p:cNvSpPr>
          <p:nvPr>
            <p:ph type="title"/>
          </p:nvPr>
        </p:nvSpPr>
        <p:spPr>
          <a:xfrm>
            <a:off x="2291953" y="214313"/>
            <a:ext cx="7024316" cy="1143000"/>
          </a:xfrm>
        </p:spPr>
        <p:txBody>
          <a:bodyPr/>
          <a:lstStyle/>
          <a:p>
            <a:r>
              <a:rPr lang="en-CA" altLang="en-US"/>
              <a:t>Product vs Brand</a:t>
            </a:r>
          </a:p>
        </p:txBody>
      </p:sp>
      <p:sp>
        <p:nvSpPr>
          <p:cNvPr id="8194" name="Content Placeholder 1">
            <a:extLst>
              <a:ext uri="{FF2B5EF4-FFF2-40B4-BE49-F238E27FC236}">
                <a16:creationId xmlns:a16="http://schemas.microsoft.com/office/drawing/2014/main" id="{312CD66D-2823-438A-B4F8-D45FFE963CD3}"/>
              </a:ext>
            </a:extLst>
          </p:cNvPr>
          <p:cNvSpPr>
            <a:spLocks noGrp="1"/>
          </p:cNvSpPr>
          <p:nvPr>
            <p:ph idx="1"/>
          </p:nvPr>
        </p:nvSpPr>
        <p:spPr/>
        <p:txBody>
          <a:bodyPr/>
          <a:lstStyle/>
          <a:p>
            <a:endParaRPr lang="en-CA" altLang="en-US"/>
          </a:p>
        </p:txBody>
      </p:sp>
      <p:pic>
        <p:nvPicPr>
          <p:cNvPr id="14340" name="Picture 4" descr="http://winesbeersandspirits.net/files/2012/01/nonickpint.jpg">
            <a:extLst>
              <a:ext uri="{FF2B5EF4-FFF2-40B4-BE49-F238E27FC236}">
                <a16:creationId xmlns:a16="http://schemas.microsoft.com/office/drawing/2014/main" id="{A2F9E0F3-9CA8-4B58-B3FB-B39FB3AE2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7632"/>
            <a:ext cx="3812977" cy="381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http://kingclub.budweiser.ca/www/tfl/assets/images/bud-bottles.gif">
            <a:extLst>
              <a:ext uri="{FF2B5EF4-FFF2-40B4-BE49-F238E27FC236}">
                <a16:creationId xmlns:a16="http://schemas.microsoft.com/office/drawing/2014/main" id="{D645822A-AA97-4A1C-8674-FE675B7DE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380" y="2934317"/>
            <a:ext cx="4681389" cy="396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http://1.bp.blogspot.com/-KX7zoWgdNqA/Tjr0DYJdSpI/AAAAAAAAB3w/0NzHXWheRPs/s1600/Budweiser+logo+2011.png">
            <a:extLst>
              <a:ext uri="{FF2B5EF4-FFF2-40B4-BE49-F238E27FC236}">
                <a16:creationId xmlns:a16="http://schemas.microsoft.com/office/drawing/2014/main" id="{67585274-E279-4B28-8CC2-67A1FDD0F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823" y="1052588"/>
            <a:ext cx="3703588" cy="14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36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fade">
                                      <p:cBhvr>
                                        <p:cTn id="12" dur="500"/>
                                        <p:tgtEl>
                                          <p:spTgt spid="14341"/>
                                        </p:tgtEl>
                                      </p:cBhvr>
                                    </p:animEffect>
                                  </p:childTnLst>
                                </p:cTn>
                              </p:par>
                              <p:par>
                                <p:cTn id="13" presetID="10" presetClass="entr" presetSubtype="0" fill="hold" nodeType="with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fade">
                                      <p:cBhvr>
                                        <p:cTn id="15"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1" y="609600"/>
            <a:ext cx="2956259" cy="707886"/>
          </a:xfrm>
          <a:prstGeom prst="rect">
            <a:avLst/>
          </a:prstGeom>
          <a:noFill/>
        </p:spPr>
        <p:txBody>
          <a:bodyPr wrap="none" rtlCol="0">
            <a:spAutoFit/>
          </a:bodyPr>
          <a:lstStyle/>
          <a:p>
            <a:r>
              <a:rPr lang="en-US" sz="4000" dirty="0"/>
              <a:t>The Product</a:t>
            </a:r>
          </a:p>
        </p:txBody>
      </p:sp>
      <p:sp>
        <p:nvSpPr>
          <p:cNvPr id="8" name="TextBox 7"/>
          <p:cNvSpPr txBox="1"/>
          <p:nvPr/>
        </p:nvSpPr>
        <p:spPr>
          <a:xfrm>
            <a:off x="5385705" y="663714"/>
            <a:ext cx="2518766" cy="707886"/>
          </a:xfrm>
          <a:prstGeom prst="rect">
            <a:avLst/>
          </a:prstGeom>
          <a:noFill/>
        </p:spPr>
        <p:txBody>
          <a:bodyPr wrap="none" rtlCol="0">
            <a:spAutoFit/>
          </a:bodyPr>
          <a:lstStyle/>
          <a:p>
            <a:r>
              <a:rPr lang="en-US" sz="4000" dirty="0"/>
              <a:t>The Brand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2514601"/>
            <a:ext cx="3910997" cy="2933247"/>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45D300EF-CF21-4051-BD07-073CCBA18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76400"/>
            <a:ext cx="4216064" cy="4216064"/>
          </a:xfrm>
          <a:prstGeom prst="rect">
            <a:avLst/>
          </a:prstGeom>
        </p:spPr>
      </p:pic>
    </p:spTree>
    <p:extLst>
      <p:ext uri="{BB962C8B-B14F-4D97-AF65-F5344CB8AC3E}">
        <p14:creationId xmlns:p14="http://schemas.microsoft.com/office/powerpoint/2010/main" val="186329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6859587" cy="1143000"/>
          </a:xfrm>
        </p:spPr>
        <p:txBody>
          <a:bodyPr/>
          <a:lstStyle/>
          <a:p>
            <a:pPr>
              <a:defRPr/>
            </a:pPr>
            <a:r>
              <a:rPr lang="en-CA" dirty="0"/>
              <a:t>Brand Profile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6885667"/>
              </p:ext>
            </p:extLst>
          </p:nvPr>
        </p:nvGraphicFramePr>
        <p:xfrm>
          <a:off x="360000" y="1440000"/>
          <a:ext cx="8435280" cy="822952"/>
        </p:xfrm>
        <a:graphic>
          <a:graphicData uri="http://schemas.openxmlformats.org/drawingml/2006/table">
            <a:tbl>
              <a:tblPr bandRow="1">
                <a:tableStyleId>{5C22544A-7EE6-4342-B048-85BDC9FD1C3A}</a:tableStyleId>
              </a:tblPr>
              <a:tblGrid>
                <a:gridCol w="3466728">
                  <a:extLst>
                    <a:ext uri="{9D8B030D-6E8A-4147-A177-3AD203B41FA5}">
                      <a16:colId xmlns:a16="http://schemas.microsoft.com/office/drawing/2014/main" val="20000"/>
                    </a:ext>
                  </a:extLst>
                </a:gridCol>
                <a:gridCol w="4968552">
                  <a:extLst>
                    <a:ext uri="{9D8B030D-6E8A-4147-A177-3AD203B41FA5}">
                      <a16:colId xmlns:a16="http://schemas.microsoft.com/office/drawing/2014/main" val="20001"/>
                    </a:ext>
                  </a:extLst>
                </a:gridCol>
              </a:tblGrid>
              <a:tr h="822952">
                <a:tc>
                  <a:txBody>
                    <a:bodyPr/>
                    <a:lstStyle/>
                    <a:p>
                      <a:r>
                        <a:rPr lang="en-CA" sz="2400" i="1"/>
                        <a:t>The Product is...</a:t>
                      </a:r>
                      <a:endParaRPr lang="en-CA" sz="2400" i="1" dirty="0"/>
                    </a:p>
                  </a:txBody>
                  <a:tcPr marT="45716" marB="45716" anchor="ctr"/>
                </a:tc>
                <a:tc>
                  <a:txBody>
                    <a:bodyPr/>
                    <a:lstStyle/>
                    <a:p>
                      <a:r>
                        <a:rPr kumimoji="0" lang="en-CA" sz="2400" kern="1200" dirty="0">
                          <a:solidFill>
                            <a:schemeClr val="dk1"/>
                          </a:solidFill>
                          <a:latin typeface="+mn-lt"/>
                          <a:ea typeface="+mn-ea"/>
                          <a:cs typeface="+mn-cs"/>
                        </a:rPr>
                        <a:t>The physical description of </a:t>
                      </a:r>
                      <a:br>
                        <a:rPr kumimoji="0" lang="en-CA" sz="2400" kern="1200" dirty="0">
                          <a:solidFill>
                            <a:schemeClr val="dk1"/>
                          </a:solidFill>
                          <a:latin typeface="+mn-lt"/>
                          <a:ea typeface="+mn-ea"/>
                          <a:cs typeface="+mn-cs"/>
                        </a:rPr>
                      </a:br>
                      <a:r>
                        <a:rPr kumimoji="0" lang="en-CA" sz="2400" kern="1200" dirty="0">
                          <a:solidFill>
                            <a:schemeClr val="dk1"/>
                          </a:solidFill>
                          <a:latin typeface="+mn-lt"/>
                          <a:ea typeface="+mn-ea"/>
                          <a:cs typeface="+mn-cs"/>
                        </a:rPr>
                        <a:t>the product or service</a:t>
                      </a:r>
                      <a:endParaRPr lang="en-CA" sz="2400" dirty="0"/>
                    </a:p>
                  </a:txBody>
                  <a:tcPr marT="45716" marB="45716"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5533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6859587" cy="1143000"/>
          </a:xfrm>
        </p:spPr>
        <p:txBody>
          <a:bodyPr/>
          <a:lstStyle/>
          <a:p>
            <a:pPr>
              <a:defRPr/>
            </a:pPr>
            <a:r>
              <a:rPr lang="en-CA" dirty="0"/>
              <a:t>Tylenol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7977874"/>
              </p:ext>
            </p:extLst>
          </p:nvPr>
        </p:nvGraphicFramePr>
        <p:xfrm>
          <a:off x="360000" y="1440000"/>
          <a:ext cx="8229600" cy="824400"/>
        </p:xfrm>
        <a:graphic>
          <a:graphicData uri="http://schemas.openxmlformats.org/drawingml/2006/table">
            <a:tbl>
              <a:tblPr bandRow="1">
                <a:tableStyleId>{5C22544A-7EE6-4342-B048-85BDC9FD1C3A}</a:tableStyleId>
              </a:tblPr>
              <a:tblGrid>
                <a:gridCol w="3538736">
                  <a:extLst>
                    <a:ext uri="{9D8B030D-6E8A-4147-A177-3AD203B41FA5}">
                      <a16:colId xmlns:a16="http://schemas.microsoft.com/office/drawing/2014/main" val="20000"/>
                    </a:ext>
                  </a:extLst>
                </a:gridCol>
                <a:gridCol w="4690864">
                  <a:extLst>
                    <a:ext uri="{9D8B030D-6E8A-4147-A177-3AD203B41FA5}">
                      <a16:colId xmlns:a16="http://schemas.microsoft.com/office/drawing/2014/main" val="20001"/>
                    </a:ext>
                  </a:extLst>
                </a:gridCol>
              </a:tblGrid>
              <a:tr h="824400">
                <a:tc>
                  <a:txBody>
                    <a:bodyPr/>
                    <a:lstStyle/>
                    <a:p>
                      <a:r>
                        <a:rPr lang="en-CA" sz="2400" i="1" dirty="0"/>
                        <a:t>The Product is...</a:t>
                      </a:r>
                    </a:p>
                  </a:txBody>
                  <a:tcPr anchor="ctr"/>
                </a:tc>
                <a:tc>
                  <a:txBody>
                    <a:bodyPr/>
                    <a:lstStyle/>
                    <a:p>
                      <a:r>
                        <a:rPr lang="en-CA" sz="2700" dirty="0"/>
                        <a:t>Acetaminophen gel tablets</a:t>
                      </a:r>
                    </a:p>
                  </a:txBody>
                  <a:tcPr anchor="ctr"/>
                </a:tc>
                <a:extLst>
                  <a:ext uri="{0D108BD9-81ED-4DB2-BD59-A6C34878D82A}">
                    <a16:rowId xmlns:a16="http://schemas.microsoft.com/office/drawing/2014/main" val="10000"/>
                  </a:ext>
                </a:extLst>
              </a:tr>
            </a:tbl>
          </a:graphicData>
        </a:graphic>
      </p:graphicFrame>
      <p:pic>
        <p:nvPicPr>
          <p:cNvPr id="5" name="Picture 2" descr="http://coolcanucks.ca/wp-content/uploads/2011/02/ty.jpg">
            <a:extLst>
              <a:ext uri="{FF2B5EF4-FFF2-40B4-BE49-F238E27FC236}">
                <a16:creationId xmlns:a16="http://schemas.microsoft.com/office/drawing/2014/main" id="{19404F1D-8851-4C81-9810-91BF11EF00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70" b="17962"/>
          <a:stretch/>
        </p:blipFill>
        <p:spPr bwMode="auto">
          <a:xfrm>
            <a:off x="4943975" y="76200"/>
            <a:ext cx="18288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97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6859587" cy="1143000"/>
          </a:xfrm>
        </p:spPr>
        <p:txBody>
          <a:bodyPr/>
          <a:lstStyle/>
          <a:p>
            <a:pPr>
              <a:defRPr/>
            </a:pPr>
            <a:r>
              <a:rPr lang="en-CA" dirty="0"/>
              <a:t>Brand Profile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136764"/>
              </p:ext>
            </p:extLst>
          </p:nvPr>
        </p:nvGraphicFramePr>
        <p:xfrm>
          <a:off x="360000" y="1440000"/>
          <a:ext cx="8435280" cy="1645904"/>
        </p:xfrm>
        <a:graphic>
          <a:graphicData uri="http://schemas.openxmlformats.org/drawingml/2006/table">
            <a:tbl>
              <a:tblPr bandRow="1">
                <a:tableStyleId>{5C22544A-7EE6-4342-B048-85BDC9FD1C3A}</a:tableStyleId>
              </a:tblPr>
              <a:tblGrid>
                <a:gridCol w="3466728">
                  <a:extLst>
                    <a:ext uri="{9D8B030D-6E8A-4147-A177-3AD203B41FA5}">
                      <a16:colId xmlns:a16="http://schemas.microsoft.com/office/drawing/2014/main" val="20000"/>
                    </a:ext>
                  </a:extLst>
                </a:gridCol>
                <a:gridCol w="4968552">
                  <a:extLst>
                    <a:ext uri="{9D8B030D-6E8A-4147-A177-3AD203B41FA5}">
                      <a16:colId xmlns:a16="http://schemas.microsoft.com/office/drawing/2014/main" val="20001"/>
                    </a:ext>
                  </a:extLst>
                </a:gridCol>
              </a:tblGrid>
              <a:tr h="822952">
                <a:tc>
                  <a:txBody>
                    <a:bodyPr/>
                    <a:lstStyle/>
                    <a:p>
                      <a:r>
                        <a:rPr lang="en-CA" sz="2400" i="1"/>
                        <a:t>The Product is...</a:t>
                      </a:r>
                      <a:endParaRPr lang="en-CA" sz="2400" i="1" dirty="0"/>
                    </a:p>
                  </a:txBody>
                  <a:tcPr marT="45716" marB="45716" anchor="ctr"/>
                </a:tc>
                <a:tc>
                  <a:txBody>
                    <a:bodyPr/>
                    <a:lstStyle/>
                    <a:p>
                      <a:r>
                        <a:rPr kumimoji="0" lang="en-CA" sz="2400" kern="1200" dirty="0">
                          <a:solidFill>
                            <a:schemeClr val="dk1"/>
                          </a:solidFill>
                          <a:latin typeface="+mn-lt"/>
                          <a:ea typeface="+mn-ea"/>
                          <a:cs typeface="+mn-cs"/>
                        </a:rPr>
                        <a:t>The physical description of </a:t>
                      </a:r>
                      <a:br>
                        <a:rPr kumimoji="0" lang="en-CA" sz="2400" kern="1200" dirty="0">
                          <a:solidFill>
                            <a:schemeClr val="dk1"/>
                          </a:solidFill>
                          <a:latin typeface="+mn-lt"/>
                          <a:ea typeface="+mn-ea"/>
                          <a:cs typeface="+mn-cs"/>
                        </a:rPr>
                      </a:br>
                      <a:r>
                        <a:rPr kumimoji="0" lang="en-CA" sz="2400" kern="1200" dirty="0">
                          <a:solidFill>
                            <a:schemeClr val="dk1"/>
                          </a:solidFill>
                          <a:latin typeface="+mn-lt"/>
                          <a:ea typeface="+mn-ea"/>
                          <a:cs typeface="+mn-cs"/>
                        </a:rPr>
                        <a:t>the product or service.</a:t>
                      </a:r>
                      <a:endParaRPr lang="en-CA" sz="2400" dirty="0"/>
                    </a:p>
                  </a:txBody>
                  <a:tcPr marT="45716" marB="45716" anchor="ctr"/>
                </a:tc>
                <a:extLst>
                  <a:ext uri="{0D108BD9-81ED-4DB2-BD59-A6C34878D82A}">
                    <a16:rowId xmlns:a16="http://schemas.microsoft.com/office/drawing/2014/main" val="10000"/>
                  </a:ext>
                </a:extLst>
              </a:tr>
              <a:tr h="822952">
                <a:tc>
                  <a:txBody>
                    <a:bodyPr/>
                    <a:lstStyle/>
                    <a:p>
                      <a:r>
                        <a:rPr lang="en-CA" sz="2400" i="1" dirty="0"/>
                        <a:t>The Tangible Benefit is...</a:t>
                      </a:r>
                    </a:p>
                  </a:txBody>
                  <a:tcPr marT="45716" marB="45716" anchor="ctr"/>
                </a:tc>
                <a:tc>
                  <a:txBody>
                    <a:bodyPr/>
                    <a:lstStyle/>
                    <a:p>
                      <a:r>
                        <a:rPr kumimoji="0" lang="en-CA" sz="2400" kern="1200" dirty="0">
                          <a:solidFill>
                            <a:schemeClr val="dk1"/>
                          </a:solidFill>
                          <a:latin typeface="+mn-lt"/>
                          <a:ea typeface="+mn-ea"/>
                          <a:cs typeface="+mn-cs"/>
                        </a:rPr>
                        <a:t>The rational benefit or core function of the product or service.</a:t>
                      </a:r>
                      <a:endParaRPr lang="en-CA" sz="2400" dirty="0"/>
                    </a:p>
                  </a:txBody>
                  <a:tcPr marT="45716" marB="45716"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465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80117" y="274639"/>
            <a:ext cx="8939336" cy="1143000"/>
          </a:xfrm>
        </p:spPr>
        <p:txBody>
          <a:bodyPr>
            <a:normAutofit/>
          </a:bodyPr>
          <a:lstStyle/>
          <a:p>
            <a:pPr>
              <a:defRPr/>
            </a:pPr>
            <a:r>
              <a:rPr lang="en-US" dirty="0"/>
              <a:t>Bringing Buyers and Sellers Together</a:t>
            </a:r>
          </a:p>
        </p:txBody>
      </p:sp>
      <p:pic>
        <p:nvPicPr>
          <p:cNvPr id="13315" name="Content Placeholder 12" descr="reeses-peanut-butter-cups-profil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797" y="1295400"/>
            <a:ext cx="1811338" cy="1139825"/>
          </a:xfrm>
        </p:spPr>
      </p:pic>
      <p:pic>
        <p:nvPicPr>
          <p:cNvPr id="66588" name="Picture 28" descr="MPj04026480000[1]"/>
          <p:cNvPicPr>
            <a:picLocks noChangeAspect="1" noChangeArrowheads="1"/>
          </p:cNvPicPr>
          <p:nvPr/>
        </p:nvPicPr>
        <p:blipFill>
          <a:blip r:embed="rId3" cstate="print"/>
          <a:srcRect/>
          <a:stretch>
            <a:fillRect/>
          </a:stretch>
        </p:blipFill>
        <p:spPr bwMode="auto">
          <a:xfrm>
            <a:off x="6808694" y="2204866"/>
            <a:ext cx="2315095" cy="3059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19" name="AutoShape 29"/>
          <p:cNvSpPr>
            <a:spLocks noChangeArrowheads="1"/>
          </p:cNvSpPr>
          <p:nvPr/>
        </p:nvSpPr>
        <p:spPr bwMode="auto">
          <a:xfrm>
            <a:off x="3519488" y="2819401"/>
            <a:ext cx="2720975" cy="1728788"/>
          </a:xfrm>
          <a:prstGeom prst="leftRightArrow">
            <a:avLst>
              <a:gd name="adj1" fmla="val 50000"/>
              <a:gd name="adj2" fmla="val 31478"/>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3400" b="1">
                <a:solidFill>
                  <a:schemeClr val="bg1"/>
                </a:solidFill>
                <a:latin typeface="Footlight MT Light" pitchFamily="18" charset="0"/>
              </a:rPr>
              <a:t>Marketing</a:t>
            </a:r>
          </a:p>
        </p:txBody>
      </p:sp>
      <p:pic>
        <p:nvPicPr>
          <p:cNvPr id="13320" name="Picture 13" descr="disney.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47" y="3773851"/>
            <a:ext cx="19573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4" descr="logo-bic.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5273" y="2735265"/>
            <a:ext cx="1437132" cy="78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5" descr="tylenol-extra-strength-thumb-225x486.jpg"/>
          <p:cNvPicPr>
            <a:picLocks noChangeAspect="1"/>
          </p:cNvPicPr>
          <p:nvPr/>
        </p:nvPicPr>
        <p:blipFill>
          <a:blip r:embed="rId6">
            <a:extLst>
              <a:ext uri="{28A0092B-C50C-407E-A947-70E740481C1C}">
                <a14:useLocalDpi xmlns:a14="http://schemas.microsoft.com/office/drawing/2010/main" val="0"/>
              </a:ext>
            </a:extLst>
          </a:blip>
          <a:srcRect t="22581" b="18909"/>
          <a:stretch>
            <a:fillRect/>
          </a:stretch>
        </p:blipFill>
        <p:spPr bwMode="auto">
          <a:xfrm>
            <a:off x="3607003" y="1417639"/>
            <a:ext cx="1193597" cy="9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6" descr="Chanel_Chanc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492" y="4953000"/>
            <a:ext cx="1917123" cy="191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8" descr="nike-shoe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4110" y="4508501"/>
            <a:ext cx="1338262" cy="133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9" descr="Federal_Express-logo.gif"/>
          <p:cNvPicPr>
            <a:picLocks noChangeAspect="1"/>
          </p:cNvPicPr>
          <p:nvPr/>
        </p:nvPicPr>
        <p:blipFill>
          <a:blip r:embed="rId9">
            <a:extLst>
              <a:ext uri="{28A0092B-C50C-407E-A947-70E740481C1C}">
                <a14:useLocalDpi xmlns:a14="http://schemas.microsoft.com/office/drawing/2010/main" val="0"/>
              </a:ext>
            </a:extLst>
          </a:blip>
          <a:srcRect t="21622" b="23540"/>
          <a:stretch>
            <a:fillRect/>
          </a:stretch>
        </p:blipFill>
        <p:spPr bwMode="auto">
          <a:xfrm>
            <a:off x="4286250" y="5714957"/>
            <a:ext cx="1428750" cy="104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13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6859587" cy="1143000"/>
          </a:xfrm>
        </p:spPr>
        <p:txBody>
          <a:bodyPr/>
          <a:lstStyle/>
          <a:p>
            <a:pPr>
              <a:defRPr/>
            </a:pPr>
            <a:r>
              <a:rPr lang="en-CA" dirty="0"/>
              <a:t>Tylenol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422484"/>
              </p:ext>
            </p:extLst>
          </p:nvPr>
        </p:nvGraphicFramePr>
        <p:xfrm>
          <a:off x="360000" y="1440000"/>
          <a:ext cx="8229600" cy="1645200"/>
        </p:xfrm>
        <a:graphic>
          <a:graphicData uri="http://schemas.openxmlformats.org/drawingml/2006/table">
            <a:tbl>
              <a:tblPr bandRow="1">
                <a:tableStyleId>{5C22544A-7EE6-4342-B048-85BDC9FD1C3A}</a:tableStyleId>
              </a:tblPr>
              <a:tblGrid>
                <a:gridCol w="3538736">
                  <a:extLst>
                    <a:ext uri="{9D8B030D-6E8A-4147-A177-3AD203B41FA5}">
                      <a16:colId xmlns:a16="http://schemas.microsoft.com/office/drawing/2014/main" val="20000"/>
                    </a:ext>
                  </a:extLst>
                </a:gridCol>
                <a:gridCol w="4690864">
                  <a:extLst>
                    <a:ext uri="{9D8B030D-6E8A-4147-A177-3AD203B41FA5}">
                      <a16:colId xmlns:a16="http://schemas.microsoft.com/office/drawing/2014/main" val="20001"/>
                    </a:ext>
                  </a:extLst>
                </a:gridCol>
              </a:tblGrid>
              <a:tr h="710924">
                <a:tc>
                  <a:txBody>
                    <a:bodyPr/>
                    <a:lstStyle/>
                    <a:p>
                      <a:r>
                        <a:rPr lang="en-CA" sz="2400" i="1" dirty="0"/>
                        <a:t>The Product is...</a:t>
                      </a:r>
                    </a:p>
                  </a:txBody>
                  <a:tcPr anchor="ctr"/>
                </a:tc>
                <a:tc>
                  <a:txBody>
                    <a:bodyPr/>
                    <a:lstStyle/>
                    <a:p>
                      <a:r>
                        <a:rPr lang="en-CA" sz="2700" dirty="0"/>
                        <a:t>Acetaminophen gel tablets</a:t>
                      </a:r>
                    </a:p>
                  </a:txBody>
                  <a:tcPr anchor="ctr"/>
                </a:tc>
                <a:extLst>
                  <a:ext uri="{0D108BD9-81ED-4DB2-BD59-A6C34878D82A}">
                    <a16:rowId xmlns:a16="http://schemas.microsoft.com/office/drawing/2014/main" val="10000"/>
                  </a:ext>
                </a:extLst>
              </a:tr>
              <a:tr h="934276">
                <a:tc>
                  <a:txBody>
                    <a:bodyPr/>
                    <a:lstStyle/>
                    <a:p>
                      <a:r>
                        <a:rPr lang="en-CA" sz="2400" i="1" dirty="0"/>
                        <a:t>The Tangible Benefit is...</a:t>
                      </a:r>
                    </a:p>
                  </a:txBody>
                  <a:tcPr anchor="ctr"/>
                </a:tc>
                <a:tc>
                  <a:txBody>
                    <a:bodyPr/>
                    <a:lstStyle/>
                    <a:p>
                      <a:r>
                        <a:rPr lang="en-CA" sz="2700" kern="1200" dirty="0">
                          <a:solidFill>
                            <a:schemeClr val="dk1"/>
                          </a:solidFill>
                          <a:latin typeface="+mn-lt"/>
                          <a:ea typeface="+mn-ea"/>
                          <a:cs typeface="+mn-cs"/>
                        </a:rPr>
                        <a:t>Alleviates headache pain</a:t>
                      </a:r>
                      <a:endParaRPr lang="en-CA" sz="2700" dirty="0"/>
                    </a:p>
                  </a:txBody>
                  <a:tcPr anchor="ctr"/>
                </a:tc>
                <a:extLst>
                  <a:ext uri="{0D108BD9-81ED-4DB2-BD59-A6C34878D82A}">
                    <a16:rowId xmlns:a16="http://schemas.microsoft.com/office/drawing/2014/main" val="10001"/>
                  </a:ext>
                </a:extLst>
              </a:tr>
            </a:tbl>
          </a:graphicData>
        </a:graphic>
      </p:graphicFrame>
      <p:pic>
        <p:nvPicPr>
          <p:cNvPr id="4098" name="Picture 2" descr="http://www.femside.com/wp-content/uploads/2013/07/migren-headach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4493" y="3085200"/>
            <a:ext cx="3830507" cy="3772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oolcanucks.ca/wp-content/uploads/2011/02/ty.jpg"/>
          <p:cNvPicPr>
            <a:picLocks noChangeAspect="1" noChangeArrowheads="1"/>
          </p:cNvPicPr>
          <p:nvPr/>
        </p:nvPicPr>
        <p:blipFill rotWithShape="1">
          <a:blip r:embed="rId3">
            <a:extLst>
              <a:ext uri="{28A0092B-C50C-407E-A947-70E740481C1C}">
                <a14:useLocalDpi xmlns:a14="http://schemas.microsoft.com/office/drawing/2010/main" val="0"/>
              </a:ext>
            </a:extLst>
          </a:blip>
          <a:srcRect t="15370" b="17962"/>
          <a:stretch/>
        </p:blipFill>
        <p:spPr bwMode="auto">
          <a:xfrm>
            <a:off x="4943975" y="76200"/>
            <a:ext cx="18288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76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6859587" cy="1143000"/>
          </a:xfrm>
        </p:spPr>
        <p:txBody>
          <a:bodyPr/>
          <a:lstStyle/>
          <a:p>
            <a:pPr>
              <a:defRPr/>
            </a:pPr>
            <a:r>
              <a:rPr lang="en-CA" dirty="0"/>
              <a:t>Brand Profile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9400516"/>
              </p:ext>
            </p:extLst>
          </p:nvPr>
        </p:nvGraphicFramePr>
        <p:xfrm>
          <a:off x="360000" y="1440000"/>
          <a:ext cx="8435280" cy="2834616"/>
        </p:xfrm>
        <a:graphic>
          <a:graphicData uri="http://schemas.openxmlformats.org/drawingml/2006/table">
            <a:tbl>
              <a:tblPr bandRow="1">
                <a:tableStyleId>{5C22544A-7EE6-4342-B048-85BDC9FD1C3A}</a:tableStyleId>
              </a:tblPr>
              <a:tblGrid>
                <a:gridCol w="3466728">
                  <a:extLst>
                    <a:ext uri="{9D8B030D-6E8A-4147-A177-3AD203B41FA5}">
                      <a16:colId xmlns:a16="http://schemas.microsoft.com/office/drawing/2014/main" val="20000"/>
                    </a:ext>
                  </a:extLst>
                </a:gridCol>
                <a:gridCol w="4968552">
                  <a:extLst>
                    <a:ext uri="{9D8B030D-6E8A-4147-A177-3AD203B41FA5}">
                      <a16:colId xmlns:a16="http://schemas.microsoft.com/office/drawing/2014/main" val="20001"/>
                    </a:ext>
                  </a:extLst>
                </a:gridCol>
              </a:tblGrid>
              <a:tr h="822952">
                <a:tc>
                  <a:txBody>
                    <a:bodyPr/>
                    <a:lstStyle/>
                    <a:p>
                      <a:r>
                        <a:rPr lang="en-CA" sz="2400" i="1"/>
                        <a:t>The Product is...</a:t>
                      </a:r>
                      <a:endParaRPr lang="en-CA" sz="2400" i="1" dirty="0"/>
                    </a:p>
                  </a:txBody>
                  <a:tcPr marT="45716" marB="45716" anchor="ctr"/>
                </a:tc>
                <a:tc>
                  <a:txBody>
                    <a:bodyPr/>
                    <a:lstStyle/>
                    <a:p>
                      <a:r>
                        <a:rPr kumimoji="0" lang="en-CA" sz="2400" kern="1200" dirty="0">
                          <a:solidFill>
                            <a:schemeClr val="dk1"/>
                          </a:solidFill>
                          <a:latin typeface="+mn-lt"/>
                          <a:ea typeface="+mn-ea"/>
                          <a:cs typeface="+mn-cs"/>
                        </a:rPr>
                        <a:t>The physical description of </a:t>
                      </a:r>
                      <a:br>
                        <a:rPr kumimoji="0" lang="en-CA" sz="2400" kern="1200" dirty="0">
                          <a:solidFill>
                            <a:schemeClr val="dk1"/>
                          </a:solidFill>
                          <a:latin typeface="+mn-lt"/>
                          <a:ea typeface="+mn-ea"/>
                          <a:cs typeface="+mn-cs"/>
                        </a:rPr>
                      </a:br>
                      <a:r>
                        <a:rPr kumimoji="0" lang="en-CA" sz="2400" kern="1200" dirty="0">
                          <a:solidFill>
                            <a:schemeClr val="dk1"/>
                          </a:solidFill>
                          <a:latin typeface="+mn-lt"/>
                          <a:ea typeface="+mn-ea"/>
                          <a:cs typeface="+mn-cs"/>
                        </a:rPr>
                        <a:t>the product or service.</a:t>
                      </a:r>
                      <a:endParaRPr lang="en-CA" sz="2400" dirty="0"/>
                    </a:p>
                  </a:txBody>
                  <a:tcPr marT="45716" marB="45716" anchor="ctr"/>
                </a:tc>
                <a:extLst>
                  <a:ext uri="{0D108BD9-81ED-4DB2-BD59-A6C34878D82A}">
                    <a16:rowId xmlns:a16="http://schemas.microsoft.com/office/drawing/2014/main" val="10000"/>
                  </a:ext>
                </a:extLst>
              </a:tr>
              <a:tr h="822952">
                <a:tc>
                  <a:txBody>
                    <a:bodyPr/>
                    <a:lstStyle/>
                    <a:p>
                      <a:r>
                        <a:rPr lang="en-CA" sz="2400" i="1" dirty="0"/>
                        <a:t>The Tangible Benefit is...</a:t>
                      </a:r>
                    </a:p>
                  </a:txBody>
                  <a:tcPr marT="45716" marB="45716" anchor="ctr"/>
                </a:tc>
                <a:tc>
                  <a:txBody>
                    <a:bodyPr/>
                    <a:lstStyle/>
                    <a:p>
                      <a:r>
                        <a:rPr kumimoji="0" lang="en-CA" sz="2400" kern="1200" dirty="0">
                          <a:solidFill>
                            <a:schemeClr val="dk1"/>
                          </a:solidFill>
                          <a:latin typeface="+mn-lt"/>
                          <a:ea typeface="+mn-ea"/>
                          <a:cs typeface="+mn-cs"/>
                        </a:rPr>
                        <a:t>The rational benefit or core function of the product or service.</a:t>
                      </a:r>
                      <a:endParaRPr lang="en-CA" sz="2400" dirty="0"/>
                    </a:p>
                  </a:txBody>
                  <a:tcPr marT="45716" marB="45716" anchor="ctr"/>
                </a:tc>
                <a:extLst>
                  <a:ext uri="{0D108BD9-81ED-4DB2-BD59-A6C34878D82A}">
                    <a16:rowId xmlns:a16="http://schemas.microsoft.com/office/drawing/2014/main" val="10001"/>
                  </a:ext>
                </a:extLst>
              </a:tr>
              <a:tr h="1127087">
                <a:tc>
                  <a:txBody>
                    <a:bodyPr/>
                    <a:lstStyle/>
                    <a:p>
                      <a:r>
                        <a:rPr lang="en-CA" sz="2400" i="1" kern="1200" dirty="0">
                          <a:solidFill>
                            <a:schemeClr val="dk1"/>
                          </a:solidFill>
                          <a:latin typeface="+mn-lt"/>
                          <a:ea typeface="+mn-ea"/>
                          <a:cs typeface="+mn-cs"/>
                        </a:rPr>
                        <a:t>The Emotional Link is...</a:t>
                      </a:r>
                      <a:endParaRPr lang="en-CA" sz="2400" i="1" dirty="0"/>
                    </a:p>
                  </a:txBody>
                  <a:tcPr marT="45716" marB="45716" anchor="ctr"/>
                </a:tc>
                <a:tc>
                  <a:txBody>
                    <a:bodyPr/>
                    <a:lstStyle/>
                    <a:p>
                      <a:r>
                        <a:rPr kumimoji="0" lang="en-CA" sz="2400" kern="1200" dirty="0">
                          <a:solidFill>
                            <a:schemeClr val="dk1"/>
                          </a:solidFill>
                          <a:latin typeface="+mn-lt"/>
                          <a:ea typeface="+mn-ea"/>
                          <a:cs typeface="+mn-cs"/>
                        </a:rPr>
                        <a:t>Most brands elicit an emotional response, which can be a very powerful motivator.</a:t>
                      </a:r>
                      <a:endParaRPr lang="en-CA" sz="2400" dirty="0"/>
                    </a:p>
                  </a:txBody>
                  <a:tcPr marT="45716" marB="45716"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3310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6859587" cy="1143000"/>
          </a:xfrm>
        </p:spPr>
        <p:txBody>
          <a:bodyPr/>
          <a:lstStyle/>
          <a:p>
            <a:pPr>
              <a:defRPr/>
            </a:pPr>
            <a:r>
              <a:rPr lang="en-CA" dirty="0"/>
              <a:t>Tylenol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1273933"/>
              </p:ext>
            </p:extLst>
          </p:nvPr>
        </p:nvGraphicFramePr>
        <p:xfrm>
          <a:off x="360000" y="1440000"/>
          <a:ext cx="8229600" cy="2833200"/>
        </p:xfrm>
        <a:graphic>
          <a:graphicData uri="http://schemas.openxmlformats.org/drawingml/2006/table">
            <a:tbl>
              <a:tblPr bandRow="1">
                <a:tableStyleId>{5C22544A-7EE6-4342-B048-85BDC9FD1C3A}</a:tableStyleId>
              </a:tblPr>
              <a:tblGrid>
                <a:gridCol w="3538736">
                  <a:extLst>
                    <a:ext uri="{9D8B030D-6E8A-4147-A177-3AD203B41FA5}">
                      <a16:colId xmlns:a16="http://schemas.microsoft.com/office/drawing/2014/main" val="20000"/>
                    </a:ext>
                  </a:extLst>
                </a:gridCol>
                <a:gridCol w="4690864">
                  <a:extLst>
                    <a:ext uri="{9D8B030D-6E8A-4147-A177-3AD203B41FA5}">
                      <a16:colId xmlns:a16="http://schemas.microsoft.com/office/drawing/2014/main" val="20001"/>
                    </a:ext>
                  </a:extLst>
                </a:gridCol>
              </a:tblGrid>
              <a:tr h="639339">
                <a:tc>
                  <a:txBody>
                    <a:bodyPr/>
                    <a:lstStyle/>
                    <a:p>
                      <a:r>
                        <a:rPr lang="en-CA" sz="2400" i="1" dirty="0"/>
                        <a:t>The Product is...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700" dirty="0"/>
                        <a:t>Acetaminophen gel tablets</a:t>
                      </a:r>
                    </a:p>
                  </a:txBody>
                  <a:tcPr anchor="ctr"/>
                </a:tc>
                <a:extLst>
                  <a:ext uri="{0D108BD9-81ED-4DB2-BD59-A6C34878D82A}">
                    <a16:rowId xmlns:a16="http://schemas.microsoft.com/office/drawing/2014/main" val="10000"/>
                  </a:ext>
                </a:extLst>
              </a:tr>
              <a:tr h="840202">
                <a:tc>
                  <a:txBody>
                    <a:bodyPr/>
                    <a:lstStyle/>
                    <a:p>
                      <a:r>
                        <a:rPr lang="en-CA" sz="2400" i="1" dirty="0"/>
                        <a:t>The Tangible Benefit is...</a:t>
                      </a:r>
                    </a:p>
                  </a:txBody>
                  <a:tcPr anchor="ctr"/>
                </a:tc>
                <a:tc>
                  <a:txBody>
                    <a:bodyPr/>
                    <a:lstStyle/>
                    <a:p>
                      <a:r>
                        <a:rPr lang="en-CA" sz="2700" kern="1200" dirty="0">
                          <a:solidFill>
                            <a:schemeClr val="dk1"/>
                          </a:solidFill>
                          <a:latin typeface="+mn-lt"/>
                          <a:ea typeface="+mn-ea"/>
                          <a:cs typeface="+mn-cs"/>
                        </a:rPr>
                        <a:t>Alleviates headache pain</a:t>
                      </a:r>
                      <a:endParaRPr lang="en-CA" sz="2700" dirty="0"/>
                    </a:p>
                  </a:txBody>
                  <a:tcPr anchor="ctr"/>
                </a:tc>
                <a:extLst>
                  <a:ext uri="{0D108BD9-81ED-4DB2-BD59-A6C34878D82A}">
                    <a16:rowId xmlns:a16="http://schemas.microsoft.com/office/drawing/2014/main" val="10001"/>
                  </a:ext>
                </a:extLst>
              </a:tr>
              <a:tr h="1353659">
                <a:tc>
                  <a:txBody>
                    <a:bodyPr/>
                    <a:lstStyle/>
                    <a:p>
                      <a:r>
                        <a:rPr lang="en-CA" sz="2400" i="1" kern="1200" dirty="0">
                          <a:solidFill>
                            <a:schemeClr val="dk1"/>
                          </a:solidFill>
                          <a:latin typeface="+mn-lt"/>
                          <a:ea typeface="+mn-ea"/>
                          <a:cs typeface="+mn-cs"/>
                        </a:rPr>
                        <a:t>The Emotional Link is...</a:t>
                      </a:r>
                      <a:endParaRPr lang="en-CA" sz="2400" i="1" dirty="0"/>
                    </a:p>
                  </a:txBody>
                  <a:tcPr anchor="ctr"/>
                </a:tc>
                <a:tc>
                  <a:txBody>
                    <a:bodyPr/>
                    <a:lstStyle/>
                    <a:p>
                      <a:r>
                        <a:rPr lang="en-CA" sz="2700" kern="1200" dirty="0">
                          <a:solidFill>
                            <a:schemeClr val="dk1"/>
                          </a:solidFill>
                          <a:latin typeface="+mn-lt"/>
                          <a:ea typeface="+mn-ea"/>
                          <a:cs typeface="+mn-cs"/>
                        </a:rPr>
                        <a:t>You can </a:t>
                      </a:r>
                      <a:r>
                        <a:rPr lang="en-CA" sz="2700" b="1" kern="1200" dirty="0">
                          <a:solidFill>
                            <a:schemeClr val="dk1"/>
                          </a:solidFill>
                          <a:latin typeface="+mn-lt"/>
                          <a:ea typeface="+mn-ea"/>
                          <a:cs typeface="+mn-cs"/>
                        </a:rPr>
                        <a:t>enjoy life</a:t>
                      </a:r>
                      <a:r>
                        <a:rPr lang="en-CA" sz="2700" kern="1200" dirty="0">
                          <a:solidFill>
                            <a:schemeClr val="dk1"/>
                          </a:solidFill>
                          <a:latin typeface="+mn-lt"/>
                          <a:ea typeface="+mn-ea"/>
                          <a:cs typeface="+mn-cs"/>
                        </a:rPr>
                        <a:t> and do more when you are free of pain</a:t>
                      </a:r>
                      <a:endParaRPr lang="en-CA" sz="2700" dirty="0"/>
                    </a:p>
                  </a:txBody>
                  <a:tcPr anchor="ctr"/>
                </a:tc>
                <a:extLst>
                  <a:ext uri="{0D108BD9-81ED-4DB2-BD59-A6C34878D82A}">
                    <a16:rowId xmlns:a16="http://schemas.microsoft.com/office/drawing/2014/main" val="10002"/>
                  </a:ext>
                </a:extLst>
              </a:tr>
            </a:tbl>
          </a:graphicData>
        </a:graphic>
      </p:graphicFrame>
      <p:pic>
        <p:nvPicPr>
          <p:cNvPr id="5126" name="Picture 6" descr="http://www.befreetoday.com.au/wp-content/uploads/2013/02/happyman-II-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7260" y="914400"/>
            <a:ext cx="337474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oolcanucks.ca/wp-content/uploads/2011/02/ty.jpg"/>
          <p:cNvPicPr>
            <a:picLocks noChangeAspect="1" noChangeArrowheads="1"/>
          </p:cNvPicPr>
          <p:nvPr/>
        </p:nvPicPr>
        <p:blipFill rotWithShape="1">
          <a:blip r:embed="rId3">
            <a:extLst>
              <a:ext uri="{28A0092B-C50C-407E-A947-70E740481C1C}">
                <a14:useLocalDpi xmlns:a14="http://schemas.microsoft.com/office/drawing/2010/main" val="0"/>
              </a:ext>
            </a:extLst>
          </a:blip>
          <a:srcRect t="15370" b="17962"/>
          <a:stretch/>
        </p:blipFill>
        <p:spPr bwMode="auto">
          <a:xfrm>
            <a:off x="4943975" y="76200"/>
            <a:ext cx="18288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55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6859587" cy="1143000"/>
          </a:xfrm>
        </p:spPr>
        <p:txBody>
          <a:bodyPr/>
          <a:lstStyle/>
          <a:p>
            <a:pPr>
              <a:defRPr/>
            </a:pPr>
            <a:r>
              <a:rPr lang="en-CA" dirty="0"/>
              <a:t>Brand Profile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0933351"/>
              </p:ext>
            </p:extLst>
          </p:nvPr>
        </p:nvGraphicFramePr>
        <p:xfrm>
          <a:off x="360000" y="1440000"/>
          <a:ext cx="8435280" cy="4389088"/>
        </p:xfrm>
        <a:graphic>
          <a:graphicData uri="http://schemas.openxmlformats.org/drawingml/2006/table">
            <a:tbl>
              <a:tblPr bandRow="1">
                <a:tableStyleId>{5C22544A-7EE6-4342-B048-85BDC9FD1C3A}</a:tableStyleId>
              </a:tblPr>
              <a:tblGrid>
                <a:gridCol w="3466728">
                  <a:extLst>
                    <a:ext uri="{9D8B030D-6E8A-4147-A177-3AD203B41FA5}">
                      <a16:colId xmlns:a16="http://schemas.microsoft.com/office/drawing/2014/main" val="20000"/>
                    </a:ext>
                  </a:extLst>
                </a:gridCol>
                <a:gridCol w="4968552">
                  <a:extLst>
                    <a:ext uri="{9D8B030D-6E8A-4147-A177-3AD203B41FA5}">
                      <a16:colId xmlns:a16="http://schemas.microsoft.com/office/drawing/2014/main" val="20001"/>
                    </a:ext>
                  </a:extLst>
                </a:gridCol>
              </a:tblGrid>
              <a:tr h="822952">
                <a:tc>
                  <a:txBody>
                    <a:bodyPr/>
                    <a:lstStyle/>
                    <a:p>
                      <a:r>
                        <a:rPr lang="en-CA" sz="2400" i="1"/>
                        <a:t>The Product is...</a:t>
                      </a:r>
                      <a:endParaRPr lang="en-CA" sz="2400" i="1" dirty="0"/>
                    </a:p>
                  </a:txBody>
                  <a:tcPr marT="45716" marB="45716" anchor="ctr"/>
                </a:tc>
                <a:tc>
                  <a:txBody>
                    <a:bodyPr/>
                    <a:lstStyle/>
                    <a:p>
                      <a:r>
                        <a:rPr kumimoji="0" lang="en-CA" sz="2400" kern="1200" dirty="0">
                          <a:solidFill>
                            <a:schemeClr val="dk1"/>
                          </a:solidFill>
                          <a:latin typeface="+mn-lt"/>
                          <a:ea typeface="+mn-ea"/>
                          <a:cs typeface="+mn-cs"/>
                        </a:rPr>
                        <a:t>The physical description of </a:t>
                      </a:r>
                      <a:br>
                        <a:rPr kumimoji="0" lang="en-CA" sz="2400" kern="1200" dirty="0">
                          <a:solidFill>
                            <a:schemeClr val="dk1"/>
                          </a:solidFill>
                          <a:latin typeface="+mn-lt"/>
                          <a:ea typeface="+mn-ea"/>
                          <a:cs typeface="+mn-cs"/>
                        </a:rPr>
                      </a:br>
                      <a:r>
                        <a:rPr kumimoji="0" lang="en-CA" sz="2400" kern="1200" dirty="0">
                          <a:solidFill>
                            <a:schemeClr val="dk1"/>
                          </a:solidFill>
                          <a:latin typeface="+mn-lt"/>
                          <a:ea typeface="+mn-ea"/>
                          <a:cs typeface="+mn-cs"/>
                        </a:rPr>
                        <a:t>the product or service.</a:t>
                      </a:r>
                      <a:endParaRPr lang="en-CA" sz="2400" dirty="0"/>
                    </a:p>
                  </a:txBody>
                  <a:tcPr marT="45716" marB="45716" anchor="ctr"/>
                </a:tc>
                <a:extLst>
                  <a:ext uri="{0D108BD9-81ED-4DB2-BD59-A6C34878D82A}">
                    <a16:rowId xmlns:a16="http://schemas.microsoft.com/office/drawing/2014/main" val="10000"/>
                  </a:ext>
                </a:extLst>
              </a:tr>
              <a:tr h="822952">
                <a:tc>
                  <a:txBody>
                    <a:bodyPr/>
                    <a:lstStyle/>
                    <a:p>
                      <a:r>
                        <a:rPr lang="en-CA" sz="2400" i="1" dirty="0"/>
                        <a:t>The Tangible Benefit is...</a:t>
                      </a:r>
                    </a:p>
                  </a:txBody>
                  <a:tcPr marT="45716" marB="45716" anchor="ctr"/>
                </a:tc>
                <a:tc>
                  <a:txBody>
                    <a:bodyPr/>
                    <a:lstStyle/>
                    <a:p>
                      <a:r>
                        <a:rPr kumimoji="0" lang="en-CA" sz="2400" kern="1200" dirty="0">
                          <a:solidFill>
                            <a:schemeClr val="dk1"/>
                          </a:solidFill>
                          <a:latin typeface="+mn-lt"/>
                          <a:ea typeface="+mn-ea"/>
                          <a:cs typeface="+mn-cs"/>
                        </a:rPr>
                        <a:t>The rational benefit or core function of the product or service.</a:t>
                      </a:r>
                      <a:endParaRPr lang="en-CA" sz="2400" dirty="0"/>
                    </a:p>
                  </a:txBody>
                  <a:tcPr marT="45716" marB="45716" anchor="ctr"/>
                </a:tc>
                <a:extLst>
                  <a:ext uri="{0D108BD9-81ED-4DB2-BD59-A6C34878D82A}">
                    <a16:rowId xmlns:a16="http://schemas.microsoft.com/office/drawing/2014/main" val="10001"/>
                  </a:ext>
                </a:extLst>
              </a:tr>
              <a:tr h="1127087">
                <a:tc>
                  <a:txBody>
                    <a:bodyPr/>
                    <a:lstStyle/>
                    <a:p>
                      <a:r>
                        <a:rPr lang="en-CA" sz="2400" i="1" kern="1200" dirty="0">
                          <a:solidFill>
                            <a:schemeClr val="dk1"/>
                          </a:solidFill>
                          <a:latin typeface="+mn-lt"/>
                          <a:ea typeface="+mn-ea"/>
                          <a:cs typeface="+mn-cs"/>
                        </a:rPr>
                        <a:t>The Emotional Link is...</a:t>
                      </a:r>
                      <a:endParaRPr lang="en-CA" sz="2400" i="1" dirty="0"/>
                    </a:p>
                  </a:txBody>
                  <a:tcPr marT="45716" marB="45716" anchor="ctr"/>
                </a:tc>
                <a:tc>
                  <a:txBody>
                    <a:bodyPr/>
                    <a:lstStyle/>
                    <a:p>
                      <a:r>
                        <a:rPr kumimoji="0" lang="en-CA" sz="2400" kern="1200" dirty="0">
                          <a:solidFill>
                            <a:schemeClr val="dk1"/>
                          </a:solidFill>
                          <a:latin typeface="+mn-lt"/>
                          <a:ea typeface="+mn-ea"/>
                          <a:cs typeface="+mn-cs"/>
                        </a:rPr>
                        <a:t>Most brands elicit an emotional response, which can be a very powerful motivator.</a:t>
                      </a:r>
                      <a:endParaRPr lang="en-CA" sz="2400" dirty="0"/>
                    </a:p>
                  </a:txBody>
                  <a:tcPr marT="45716" marB="45716" anchor="ctr"/>
                </a:tc>
                <a:extLst>
                  <a:ext uri="{0D108BD9-81ED-4DB2-BD59-A6C34878D82A}">
                    <a16:rowId xmlns:a16="http://schemas.microsoft.com/office/drawing/2014/main" val="10002"/>
                  </a:ext>
                </a:extLst>
              </a:tr>
              <a:tr h="1188712">
                <a:tc>
                  <a:txBody>
                    <a:bodyPr/>
                    <a:lstStyle/>
                    <a:p>
                      <a:r>
                        <a:rPr lang="en-CA" sz="2400" i="1" kern="1200" dirty="0">
                          <a:solidFill>
                            <a:schemeClr val="dk1"/>
                          </a:solidFill>
                          <a:latin typeface="+mn-lt"/>
                          <a:ea typeface="+mn-ea"/>
                          <a:cs typeface="+mn-cs"/>
                        </a:rPr>
                        <a:t>Image and Values are...</a:t>
                      </a:r>
                      <a:endParaRPr lang="en-CA" sz="2400" i="1" dirty="0"/>
                    </a:p>
                  </a:txBody>
                  <a:tcPr marT="45716" marB="45716" anchor="ctr"/>
                </a:tc>
                <a:tc>
                  <a:txBody>
                    <a:bodyPr/>
                    <a:lstStyle/>
                    <a:p>
                      <a:r>
                        <a:rPr kumimoji="0" lang="en-CA" sz="2400" kern="1200" dirty="0">
                          <a:solidFill>
                            <a:schemeClr val="dk1"/>
                          </a:solidFill>
                          <a:latin typeface="+mn-lt"/>
                          <a:ea typeface="+mn-ea"/>
                          <a:cs typeface="+mn-cs"/>
                        </a:rPr>
                        <a:t>Brands develop an image with personality and character to complement its tangible benefits and emotional links.</a:t>
                      </a:r>
                      <a:endParaRPr lang="en-CA" sz="2400" dirty="0"/>
                    </a:p>
                  </a:txBody>
                  <a:tcPr marT="45716" marB="45716"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056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6859587" cy="1143000"/>
          </a:xfrm>
        </p:spPr>
        <p:txBody>
          <a:bodyPr/>
          <a:lstStyle/>
          <a:p>
            <a:pPr>
              <a:defRPr/>
            </a:pPr>
            <a:r>
              <a:rPr lang="en-CA" dirty="0"/>
              <a:t>Tylenol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7044983"/>
              </p:ext>
            </p:extLst>
          </p:nvPr>
        </p:nvGraphicFramePr>
        <p:xfrm>
          <a:off x="360000" y="1440000"/>
          <a:ext cx="8229600" cy="4388400"/>
        </p:xfrm>
        <a:graphic>
          <a:graphicData uri="http://schemas.openxmlformats.org/drawingml/2006/table">
            <a:tbl>
              <a:tblPr bandRow="1">
                <a:tableStyleId>{5C22544A-7EE6-4342-B048-85BDC9FD1C3A}</a:tableStyleId>
              </a:tblPr>
              <a:tblGrid>
                <a:gridCol w="3538736">
                  <a:extLst>
                    <a:ext uri="{9D8B030D-6E8A-4147-A177-3AD203B41FA5}">
                      <a16:colId xmlns:a16="http://schemas.microsoft.com/office/drawing/2014/main" val="20000"/>
                    </a:ext>
                  </a:extLst>
                </a:gridCol>
                <a:gridCol w="4690864">
                  <a:extLst>
                    <a:ext uri="{9D8B030D-6E8A-4147-A177-3AD203B41FA5}">
                      <a16:colId xmlns:a16="http://schemas.microsoft.com/office/drawing/2014/main" val="20001"/>
                    </a:ext>
                  </a:extLst>
                </a:gridCol>
              </a:tblGrid>
              <a:tr h="744852">
                <a:tc>
                  <a:txBody>
                    <a:bodyPr/>
                    <a:lstStyle/>
                    <a:p>
                      <a:r>
                        <a:rPr lang="en-CA" sz="2400" i="1" dirty="0"/>
                        <a:t>The Product is...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700" dirty="0"/>
                        <a:t>Acetaminophen gel tablets</a:t>
                      </a:r>
                    </a:p>
                  </a:txBody>
                  <a:tcPr anchor="ctr"/>
                </a:tc>
                <a:extLst>
                  <a:ext uri="{0D108BD9-81ED-4DB2-BD59-A6C34878D82A}">
                    <a16:rowId xmlns:a16="http://schemas.microsoft.com/office/drawing/2014/main" val="10000"/>
                  </a:ext>
                </a:extLst>
              </a:tr>
              <a:tr h="978864">
                <a:tc>
                  <a:txBody>
                    <a:bodyPr/>
                    <a:lstStyle/>
                    <a:p>
                      <a:r>
                        <a:rPr lang="en-CA" sz="2400" i="1" dirty="0"/>
                        <a:t>The Tangible Benefit is...</a:t>
                      </a:r>
                    </a:p>
                  </a:txBody>
                  <a:tcPr anchor="ctr"/>
                </a:tc>
                <a:tc>
                  <a:txBody>
                    <a:bodyPr/>
                    <a:lstStyle/>
                    <a:p>
                      <a:r>
                        <a:rPr lang="en-CA" sz="2700" kern="1200" dirty="0">
                          <a:solidFill>
                            <a:schemeClr val="dk1"/>
                          </a:solidFill>
                          <a:latin typeface="+mn-lt"/>
                          <a:ea typeface="+mn-ea"/>
                          <a:cs typeface="+mn-cs"/>
                        </a:rPr>
                        <a:t>Alleviates headache pain</a:t>
                      </a:r>
                      <a:endParaRPr lang="en-CA" sz="2700" dirty="0"/>
                    </a:p>
                  </a:txBody>
                  <a:tcPr anchor="ctr"/>
                </a:tc>
                <a:extLst>
                  <a:ext uri="{0D108BD9-81ED-4DB2-BD59-A6C34878D82A}">
                    <a16:rowId xmlns:a16="http://schemas.microsoft.com/office/drawing/2014/main" val="10001"/>
                  </a:ext>
                </a:extLst>
              </a:tr>
              <a:tr h="1577058">
                <a:tc>
                  <a:txBody>
                    <a:bodyPr/>
                    <a:lstStyle/>
                    <a:p>
                      <a:r>
                        <a:rPr lang="en-CA" sz="2400" i="1" kern="1200" dirty="0">
                          <a:solidFill>
                            <a:schemeClr val="dk1"/>
                          </a:solidFill>
                          <a:latin typeface="+mn-lt"/>
                          <a:ea typeface="+mn-ea"/>
                          <a:cs typeface="+mn-cs"/>
                        </a:rPr>
                        <a:t>The Emotional Link is...</a:t>
                      </a:r>
                      <a:endParaRPr lang="en-CA" sz="2400" i="1" dirty="0"/>
                    </a:p>
                  </a:txBody>
                  <a:tcPr anchor="ctr"/>
                </a:tc>
                <a:tc>
                  <a:txBody>
                    <a:bodyPr/>
                    <a:lstStyle/>
                    <a:p>
                      <a:r>
                        <a:rPr lang="en-CA" sz="2700" kern="1200" dirty="0">
                          <a:solidFill>
                            <a:schemeClr val="dk1"/>
                          </a:solidFill>
                          <a:latin typeface="+mn-lt"/>
                          <a:ea typeface="+mn-ea"/>
                          <a:cs typeface="+mn-cs"/>
                        </a:rPr>
                        <a:t>You can </a:t>
                      </a:r>
                      <a:r>
                        <a:rPr lang="en-CA" sz="2700" b="1" kern="1200" dirty="0">
                          <a:solidFill>
                            <a:schemeClr val="dk1"/>
                          </a:solidFill>
                          <a:latin typeface="+mn-lt"/>
                          <a:ea typeface="+mn-ea"/>
                          <a:cs typeface="+mn-cs"/>
                        </a:rPr>
                        <a:t>enjoy life</a:t>
                      </a:r>
                      <a:r>
                        <a:rPr lang="en-CA" sz="2700" kern="1200" dirty="0">
                          <a:solidFill>
                            <a:schemeClr val="dk1"/>
                          </a:solidFill>
                          <a:latin typeface="+mn-lt"/>
                          <a:ea typeface="+mn-ea"/>
                          <a:cs typeface="+mn-cs"/>
                        </a:rPr>
                        <a:t> and do more when you are free of pain</a:t>
                      </a:r>
                      <a:endParaRPr lang="en-CA" sz="2700" dirty="0"/>
                    </a:p>
                  </a:txBody>
                  <a:tcPr anchor="ctr"/>
                </a:tc>
                <a:extLst>
                  <a:ext uri="{0D108BD9-81ED-4DB2-BD59-A6C34878D82A}">
                    <a16:rowId xmlns:a16="http://schemas.microsoft.com/office/drawing/2014/main" val="10002"/>
                  </a:ext>
                </a:extLst>
              </a:tr>
              <a:tr h="1087626">
                <a:tc>
                  <a:txBody>
                    <a:bodyPr/>
                    <a:lstStyle/>
                    <a:p>
                      <a:r>
                        <a:rPr lang="en-CA" sz="2400" i="1" kern="1200" dirty="0">
                          <a:solidFill>
                            <a:schemeClr val="dk1"/>
                          </a:solidFill>
                          <a:latin typeface="+mn-lt"/>
                          <a:ea typeface="+mn-ea"/>
                          <a:cs typeface="+mn-cs"/>
                        </a:rPr>
                        <a:t>Image and Values are...</a:t>
                      </a:r>
                      <a:endParaRPr lang="en-CA" sz="2400" i="1" dirty="0"/>
                    </a:p>
                  </a:txBody>
                  <a:tcPr anchor="ctr"/>
                </a:tc>
                <a:tc>
                  <a:txBody>
                    <a:bodyPr/>
                    <a:lstStyle/>
                    <a:p>
                      <a:r>
                        <a:rPr lang="en-CA" sz="2700" kern="1200" dirty="0">
                          <a:solidFill>
                            <a:schemeClr val="dk1"/>
                          </a:solidFill>
                          <a:latin typeface="+mn-lt"/>
                          <a:ea typeface="+mn-ea"/>
                          <a:cs typeface="+mn-cs"/>
                        </a:rPr>
                        <a:t>Caring, joyful, uplifting, trusted</a:t>
                      </a:r>
                      <a:endParaRPr lang="en-CA" sz="2700" dirty="0"/>
                    </a:p>
                  </a:txBody>
                  <a:tcPr anchor="ctr"/>
                </a:tc>
                <a:extLst>
                  <a:ext uri="{0D108BD9-81ED-4DB2-BD59-A6C34878D82A}">
                    <a16:rowId xmlns:a16="http://schemas.microsoft.com/office/drawing/2014/main" val="10003"/>
                  </a:ext>
                </a:extLst>
              </a:tr>
            </a:tbl>
          </a:graphicData>
        </a:graphic>
      </p:graphicFrame>
      <p:pic>
        <p:nvPicPr>
          <p:cNvPr id="5" name="Picture 2" descr="http://coolcanucks.ca/wp-content/uploads/2011/02/ty.jpg"/>
          <p:cNvPicPr>
            <a:picLocks noChangeAspect="1" noChangeArrowheads="1"/>
          </p:cNvPicPr>
          <p:nvPr/>
        </p:nvPicPr>
        <p:blipFill rotWithShape="1">
          <a:blip r:embed="rId2">
            <a:extLst>
              <a:ext uri="{28A0092B-C50C-407E-A947-70E740481C1C}">
                <a14:useLocalDpi xmlns:a14="http://schemas.microsoft.com/office/drawing/2010/main" val="0"/>
              </a:ext>
            </a:extLst>
          </a:blip>
          <a:srcRect t="15370" b="17962"/>
          <a:stretch/>
        </p:blipFill>
        <p:spPr bwMode="auto">
          <a:xfrm>
            <a:off x="4867775" y="76200"/>
            <a:ext cx="18288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6860F4-563A-4E32-F5E0-FFC133298A24}"/>
              </a:ext>
            </a:extLst>
          </p:cNvPr>
          <p:cNvSpPr/>
          <p:nvPr/>
        </p:nvSpPr>
        <p:spPr>
          <a:xfrm>
            <a:off x="8991600" y="2733987"/>
            <a:ext cx="135325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USP</a:t>
            </a:r>
          </a:p>
        </p:txBody>
      </p:sp>
    </p:spTree>
    <p:extLst>
      <p:ext uri="{BB962C8B-B14F-4D97-AF65-F5344CB8AC3E}">
        <p14:creationId xmlns:p14="http://schemas.microsoft.com/office/powerpoint/2010/main" val="141013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zdnet.com/i/story/61/18/027654/lc-80le632u_h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175" y="1143000"/>
            <a:ext cx="67818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651058" y="234024"/>
            <a:ext cx="8596668" cy="1099476"/>
          </a:xfrm>
        </p:spPr>
        <p:txBody>
          <a:bodyPr/>
          <a:lstStyle/>
          <a:p>
            <a:r>
              <a:rPr lang="en-CA" dirty="0"/>
              <a:t>Whatever your normal is</a:t>
            </a:r>
          </a:p>
        </p:txBody>
      </p:sp>
      <p:pic>
        <p:nvPicPr>
          <p:cNvPr id="2" name="Online Media 1" title="Tylenol Rapid Release - Suzumiya Haruhi">
            <a:hlinkClick r:id="" action="ppaction://media"/>
            <a:extLst>
              <a:ext uri="{FF2B5EF4-FFF2-40B4-BE49-F238E27FC236}">
                <a16:creationId xmlns:a16="http://schemas.microsoft.com/office/drawing/2014/main" id="{009A5D1F-13FC-4AE0-A016-A48D7FA6ED79}"/>
              </a:ext>
            </a:extLst>
          </p:cNvPr>
          <p:cNvPicPr>
            <a:picLocks noRot="1" noChangeAspect="1"/>
          </p:cNvPicPr>
          <p:nvPr>
            <a:videoFile r:link="rId1"/>
          </p:nvPr>
        </p:nvPicPr>
        <p:blipFill>
          <a:blip r:embed="rId4"/>
          <a:stretch>
            <a:fillRect/>
          </a:stretch>
        </p:blipFill>
        <p:spPr>
          <a:xfrm>
            <a:off x="935275" y="1447800"/>
            <a:ext cx="6197600" cy="4648200"/>
          </a:xfrm>
          <a:prstGeom prst="rect">
            <a:avLst/>
          </a:prstGeom>
        </p:spPr>
      </p:pic>
    </p:spTree>
    <p:extLst>
      <p:ext uri="{BB962C8B-B14F-4D97-AF65-F5344CB8AC3E}">
        <p14:creationId xmlns:p14="http://schemas.microsoft.com/office/powerpoint/2010/main" val="290583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mpetitive Advantage | Meaning, Sources, Types, Importance &amp; Generic  Building Blocks">
            <a:extLst>
              <a:ext uri="{FF2B5EF4-FFF2-40B4-BE49-F238E27FC236}">
                <a16:creationId xmlns:a16="http://schemas.microsoft.com/office/drawing/2014/main" id="{17A22B27-4745-690B-ACB7-0965D6415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2" y="-1"/>
            <a:ext cx="12168028" cy="684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17673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generist Micro-sculpting Cream">
            <a:extLst>
              <a:ext uri="{FF2B5EF4-FFF2-40B4-BE49-F238E27FC236}">
                <a16:creationId xmlns:a16="http://schemas.microsoft.com/office/drawing/2014/main" id="{42A5F394-E0BF-FBF1-64C9-8755FDCAD2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6" t="22223" r="5556" b="18888"/>
          <a:stretch/>
        </p:blipFill>
        <p:spPr bwMode="auto">
          <a:xfrm>
            <a:off x="1371599" y="1143000"/>
            <a:ext cx="701615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2082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45276908"/>
              </p:ext>
            </p:extLst>
          </p:nvPr>
        </p:nvGraphicFramePr>
        <p:xfrm>
          <a:off x="609600" y="1828800"/>
          <a:ext cx="8229600" cy="4632359"/>
        </p:xfrm>
        <a:graphic>
          <a:graphicData uri="http://schemas.openxmlformats.org/drawingml/2006/table">
            <a:tbl>
              <a:tblPr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944877">
                <a:tc>
                  <a:txBody>
                    <a:bodyPr/>
                    <a:lstStyle/>
                    <a:p>
                      <a:r>
                        <a:rPr lang="en-CA" sz="2400" i="1" dirty="0"/>
                        <a:t>The Product is...</a:t>
                      </a:r>
                    </a:p>
                  </a:txBody>
                  <a:tcPr marT="45719" marB="45719" anchor="ctr"/>
                </a:tc>
                <a:tc>
                  <a:txBody>
                    <a:bodyPr/>
                    <a:lstStyle/>
                    <a:p>
                      <a:r>
                        <a:rPr kumimoji="0" lang="en-CA" sz="1900" kern="1200" dirty="0">
                          <a:solidFill>
                            <a:schemeClr val="dk1"/>
                          </a:solidFill>
                          <a:latin typeface="+mn-lt"/>
                          <a:ea typeface="+mn-ea"/>
                          <a:cs typeface="+mn-cs"/>
                        </a:rPr>
                        <a:t>Anti-aging moisturizing cream</a:t>
                      </a:r>
                      <a:endParaRPr lang="en-CA" sz="2400" dirty="0"/>
                    </a:p>
                  </a:txBody>
                  <a:tcPr marT="45719" marB="45719" anchor="ctr"/>
                </a:tc>
                <a:extLst>
                  <a:ext uri="{0D108BD9-81ED-4DB2-BD59-A6C34878D82A}">
                    <a16:rowId xmlns:a16="http://schemas.microsoft.com/office/drawing/2014/main" val="10000"/>
                  </a:ext>
                </a:extLst>
              </a:tr>
              <a:tr h="1188719">
                <a:tc>
                  <a:txBody>
                    <a:bodyPr/>
                    <a:lstStyle/>
                    <a:p>
                      <a:r>
                        <a:rPr lang="en-CA" sz="2400" i="1" dirty="0"/>
                        <a:t>The Tangible Benefit is...</a:t>
                      </a:r>
                    </a:p>
                  </a:txBody>
                  <a:tcPr marT="45719" marB="45719" anchor="ctr"/>
                </a:tc>
                <a:tc>
                  <a:txBody>
                    <a:bodyPr/>
                    <a:lstStyle/>
                    <a:p>
                      <a:r>
                        <a:rPr lang="en-US" sz="2000" b="0" i="0" dirty="0">
                          <a:solidFill>
                            <a:srgbClr val="424242"/>
                          </a:solidFill>
                          <a:effectLst/>
                          <a:latin typeface="FranklinITCPro-Light"/>
                        </a:rPr>
                        <a:t>Accelerates surface cell regeneration so you wake up to intensely moisturized skin. Continuously moisturizes throughout the night to reduce the appearance of fine lines and wrinkles.</a:t>
                      </a:r>
                      <a:endParaRPr lang="en-CA" sz="2400" dirty="0"/>
                    </a:p>
                  </a:txBody>
                  <a:tcPr marT="45719" marB="45719" anchor="ctr"/>
                </a:tc>
                <a:extLst>
                  <a:ext uri="{0D108BD9-81ED-4DB2-BD59-A6C34878D82A}">
                    <a16:rowId xmlns:a16="http://schemas.microsoft.com/office/drawing/2014/main" val="10001"/>
                  </a:ext>
                </a:extLst>
              </a:tr>
              <a:tr h="1127165">
                <a:tc>
                  <a:txBody>
                    <a:bodyPr/>
                    <a:lstStyle/>
                    <a:p>
                      <a:r>
                        <a:rPr lang="en-CA" sz="2400" i="1" kern="1200" dirty="0">
                          <a:solidFill>
                            <a:schemeClr val="dk1"/>
                          </a:solidFill>
                          <a:latin typeface="+mn-lt"/>
                          <a:ea typeface="+mn-ea"/>
                          <a:cs typeface="+mn-cs"/>
                        </a:rPr>
                        <a:t>The Emotional Link is...</a:t>
                      </a:r>
                      <a:endParaRPr lang="en-CA" sz="2400" i="1" dirty="0"/>
                    </a:p>
                  </a:txBody>
                  <a:tcPr marT="45719" marB="45719" anchor="ctr"/>
                </a:tc>
                <a:tc>
                  <a:txBody>
                    <a:bodyPr/>
                    <a:lstStyle/>
                    <a:p>
                      <a:r>
                        <a:rPr kumimoji="0" lang="en-CA" sz="1900" kern="1200" dirty="0">
                          <a:solidFill>
                            <a:schemeClr val="dk1"/>
                          </a:solidFill>
                          <a:latin typeface="+mn-lt"/>
                          <a:ea typeface="+mn-ea"/>
                          <a:cs typeface="+mn-cs"/>
                        </a:rPr>
                        <a:t>Look and feel younger. The secret to eternal youth!</a:t>
                      </a:r>
                    </a:p>
                  </a:txBody>
                  <a:tcPr marT="45719" marB="45719" anchor="ctr"/>
                </a:tc>
                <a:extLst>
                  <a:ext uri="{0D108BD9-81ED-4DB2-BD59-A6C34878D82A}">
                    <a16:rowId xmlns:a16="http://schemas.microsoft.com/office/drawing/2014/main" val="10002"/>
                  </a:ext>
                </a:extLst>
              </a:tr>
              <a:tr h="640079">
                <a:tc>
                  <a:txBody>
                    <a:bodyPr/>
                    <a:lstStyle/>
                    <a:p>
                      <a:r>
                        <a:rPr lang="en-CA" sz="2400" i="1" kern="1200" dirty="0">
                          <a:solidFill>
                            <a:schemeClr val="dk1"/>
                          </a:solidFill>
                          <a:latin typeface="+mn-lt"/>
                          <a:ea typeface="+mn-ea"/>
                          <a:cs typeface="+mn-cs"/>
                        </a:rPr>
                        <a:t>Image and Values are...</a:t>
                      </a:r>
                      <a:endParaRPr lang="en-CA" sz="2400" i="1" dirty="0"/>
                    </a:p>
                  </a:txBody>
                  <a:tcPr marT="45719" marB="45719" anchor="ctr"/>
                </a:tc>
                <a:tc>
                  <a:txBody>
                    <a:bodyPr/>
                    <a:lstStyle/>
                    <a:p>
                      <a:r>
                        <a:rPr kumimoji="0" lang="en-CA" sz="1900" kern="1200" dirty="0">
                          <a:solidFill>
                            <a:schemeClr val="dk1"/>
                          </a:solidFill>
                          <a:latin typeface="+mn-lt"/>
                          <a:ea typeface="+mn-ea"/>
                          <a:cs typeface="+mn-cs"/>
                        </a:rPr>
                        <a:t>Miracle worker! Scientific. Caring.</a:t>
                      </a:r>
                    </a:p>
                  </a:txBody>
                  <a:tcPr marT="45719" marB="45719" anchor="ct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934AC421-43AE-B479-DD3D-65C4578FF6DB}"/>
              </a:ext>
            </a:extLst>
          </p:cNvPr>
          <p:cNvPicPr>
            <a:picLocks noChangeAspect="1"/>
          </p:cNvPicPr>
          <p:nvPr/>
        </p:nvPicPr>
        <p:blipFill>
          <a:blip r:embed="rId2"/>
          <a:stretch>
            <a:fillRect/>
          </a:stretch>
        </p:blipFill>
        <p:spPr>
          <a:xfrm>
            <a:off x="4764212" y="1859391"/>
            <a:ext cx="4038600" cy="807609"/>
          </a:xfrm>
          <a:prstGeom prst="rect">
            <a:avLst/>
          </a:prstGeom>
        </p:spPr>
      </p:pic>
      <p:pic>
        <p:nvPicPr>
          <p:cNvPr id="5" name="Picture 4">
            <a:extLst>
              <a:ext uri="{FF2B5EF4-FFF2-40B4-BE49-F238E27FC236}">
                <a16:creationId xmlns:a16="http://schemas.microsoft.com/office/drawing/2014/main" id="{6898A941-12E6-D888-F91D-093261ADA5EF}"/>
              </a:ext>
            </a:extLst>
          </p:cNvPr>
          <p:cNvPicPr>
            <a:picLocks noChangeAspect="1"/>
          </p:cNvPicPr>
          <p:nvPr/>
        </p:nvPicPr>
        <p:blipFill>
          <a:blip r:embed="rId2"/>
          <a:stretch>
            <a:fillRect/>
          </a:stretch>
        </p:blipFill>
        <p:spPr>
          <a:xfrm>
            <a:off x="4712412" y="4828814"/>
            <a:ext cx="4038600" cy="990601"/>
          </a:xfrm>
          <a:prstGeom prst="rect">
            <a:avLst/>
          </a:prstGeom>
        </p:spPr>
      </p:pic>
      <p:pic>
        <p:nvPicPr>
          <p:cNvPr id="11" name="Picture 10">
            <a:extLst>
              <a:ext uri="{FF2B5EF4-FFF2-40B4-BE49-F238E27FC236}">
                <a16:creationId xmlns:a16="http://schemas.microsoft.com/office/drawing/2014/main" id="{EB678CC3-2759-1152-4797-75EC88DA855C}"/>
              </a:ext>
            </a:extLst>
          </p:cNvPr>
          <p:cNvPicPr>
            <a:picLocks noChangeAspect="1"/>
          </p:cNvPicPr>
          <p:nvPr/>
        </p:nvPicPr>
        <p:blipFill>
          <a:blip r:embed="rId3"/>
          <a:stretch>
            <a:fillRect/>
          </a:stretch>
        </p:blipFill>
        <p:spPr>
          <a:xfrm>
            <a:off x="4764212" y="2874784"/>
            <a:ext cx="4038600" cy="1757376"/>
          </a:xfrm>
          <a:prstGeom prst="rect">
            <a:avLst/>
          </a:prstGeom>
        </p:spPr>
      </p:pic>
      <p:pic>
        <p:nvPicPr>
          <p:cNvPr id="12" name="Picture 11">
            <a:extLst>
              <a:ext uri="{FF2B5EF4-FFF2-40B4-BE49-F238E27FC236}">
                <a16:creationId xmlns:a16="http://schemas.microsoft.com/office/drawing/2014/main" id="{0BE80D1D-A580-00C3-95BB-363BC8B4780F}"/>
              </a:ext>
            </a:extLst>
          </p:cNvPr>
          <p:cNvPicPr>
            <a:picLocks noChangeAspect="1"/>
          </p:cNvPicPr>
          <p:nvPr/>
        </p:nvPicPr>
        <p:blipFill>
          <a:blip r:embed="rId3"/>
          <a:stretch>
            <a:fillRect/>
          </a:stretch>
        </p:blipFill>
        <p:spPr>
          <a:xfrm>
            <a:off x="4712412" y="5860828"/>
            <a:ext cx="3924300" cy="554365"/>
          </a:xfrm>
          <a:prstGeom prst="rect">
            <a:avLst/>
          </a:prstGeom>
        </p:spPr>
      </p:pic>
      <p:pic>
        <p:nvPicPr>
          <p:cNvPr id="13" name="Picture 12" descr="A picture containing text, toiletry&#10;&#10;Description automatically generated">
            <a:extLst>
              <a:ext uri="{FF2B5EF4-FFF2-40B4-BE49-F238E27FC236}">
                <a16:creationId xmlns:a16="http://schemas.microsoft.com/office/drawing/2014/main" id="{5863984B-41A4-A272-DE05-EA2729502E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1" y="-2569"/>
            <a:ext cx="2895600" cy="1917303"/>
          </a:xfrm>
          <a:prstGeom prst="rect">
            <a:avLst/>
          </a:prstGeom>
        </p:spPr>
      </p:pic>
    </p:spTree>
    <p:extLst>
      <p:ext uri="{BB962C8B-B14F-4D97-AF65-F5344CB8AC3E}">
        <p14:creationId xmlns:p14="http://schemas.microsoft.com/office/powerpoint/2010/main" val="25147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VIEW] Olay Regenerist Micro-Sculpting Night Cream - CLAY+essence">
            <a:extLst>
              <a:ext uri="{FF2B5EF4-FFF2-40B4-BE49-F238E27FC236}">
                <a16:creationId xmlns:a16="http://schemas.microsoft.com/office/drawing/2014/main" id="{75557B1C-C8F4-C4B0-51B9-D703C605A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98635"/>
            <a:ext cx="5457417" cy="3276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lay Regenerist Micro-Sculpting Cream - Free Samples, Reviews | PINCHme">
            <a:extLst>
              <a:ext uri="{FF2B5EF4-FFF2-40B4-BE49-F238E27FC236}">
                <a16:creationId xmlns:a16="http://schemas.microsoft.com/office/drawing/2014/main" id="{A8F42E1B-7981-A4C0-87CA-3D7E7AA5BE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23" b="16596"/>
          <a:stretch/>
        </p:blipFill>
        <p:spPr bwMode="auto">
          <a:xfrm>
            <a:off x="228600" y="3505200"/>
            <a:ext cx="5457417" cy="29106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atie Holmes 1-page clipping 2015 ad for Olay | eBay">
            <a:extLst>
              <a:ext uri="{FF2B5EF4-FFF2-40B4-BE49-F238E27FC236}">
                <a16:creationId xmlns:a16="http://schemas.microsoft.com/office/drawing/2014/main" id="{2DDFD776-F30B-8ADB-24A0-41ABBCC63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8635"/>
            <a:ext cx="34575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A4620B-EE3E-3327-A74A-F81EB3AE5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2711741"/>
            <a:ext cx="3110084" cy="3986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5309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E773-919A-46DE-8D99-BBAF87780356}"/>
              </a:ext>
            </a:extLst>
          </p:cNvPr>
          <p:cNvSpPr>
            <a:spLocks noGrp="1"/>
          </p:cNvSpPr>
          <p:nvPr>
            <p:ph type="title"/>
          </p:nvPr>
        </p:nvSpPr>
        <p:spPr/>
        <p:txBody>
          <a:bodyPr/>
          <a:lstStyle/>
          <a:p>
            <a:r>
              <a:rPr lang="en-CA" dirty="0"/>
              <a:t>Types of Consumer Products</a:t>
            </a:r>
          </a:p>
        </p:txBody>
      </p:sp>
      <p:sp>
        <p:nvSpPr>
          <p:cNvPr id="3" name="Content Placeholder 2">
            <a:extLst>
              <a:ext uri="{FF2B5EF4-FFF2-40B4-BE49-F238E27FC236}">
                <a16:creationId xmlns:a16="http://schemas.microsoft.com/office/drawing/2014/main" id="{C207830D-E5ED-42A0-A0C8-A84EDA76E16E}"/>
              </a:ext>
            </a:extLst>
          </p:cNvPr>
          <p:cNvSpPr>
            <a:spLocks noGrp="1"/>
          </p:cNvSpPr>
          <p:nvPr>
            <p:ph idx="1"/>
          </p:nvPr>
        </p:nvSpPr>
        <p:spPr/>
        <p:txBody>
          <a:bodyPr>
            <a:normAutofit/>
          </a:bodyPr>
          <a:lstStyle/>
          <a:p>
            <a:r>
              <a:rPr lang="en-CA" b="1" u="sng" dirty="0"/>
              <a:t>A Convenience product</a:t>
            </a:r>
            <a:r>
              <a:rPr lang="en-CA" b="1" dirty="0"/>
              <a:t> </a:t>
            </a:r>
            <a:r>
              <a:rPr lang="en-CA" dirty="0"/>
              <a:t>is relatively inexpensive and merits little shopping effort</a:t>
            </a:r>
          </a:p>
        </p:txBody>
      </p:sp>
      <p:pic>
        <p:nvPicPr>
          <p:cNvPr id="5122" name="Picture 2" descr="Lay&amp;#39;s Classic Potato Chips, 475g/16.8oz Bag, (Imported from Canada) -  Caffeine Cams Coffee &amp;amp; Candy Company Inc">
            <a:extLst>
              <a:ext uri="{FF2B5EF4-FFF2-40B4-BE49-F238E27FC236}">
                <a16:creationId xmlns:a16="http://schemas.microsoft.com/office/drawing/2014/main" id="{5040BD3A-6685-47A6-8DD2-1F97D3B63B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977" y="425985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ga Toilet Paper 264 Sheets x12 - Toilet paper | Mayrand">
            <a:extLst>
              <a:ext uri="{FF2B5EF4-FFF2-40B4-BE49-F238E27FC236}">
                <a16:creationId xmlns:a16="http://schemas.microsoft.com/office/drawing/2014/main" id="{DEE77DAE-E634-432D-82C4-A4B8A8659E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3773" y="3171496"/>
            <a:ext cx="3733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lgate Toothpaste Aloe Vera And Green Tea 75 ml">
            <a:extLst>
              <a:ext uri="{FF2B5EF4-FFF2-40B4-BE49-F238E27FC236}">
                <a16:creationId xmlns:a16="http://schemas.microsoft.com/office/drawing/2014/main" id="{29312740-4EC5-4291-9F52-0738256493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688" y="3505200"/>
            <a:ext cx="2499096" cy="1814513"/>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8 Points 3">
            <a:extLst>
              <a:ext uri="{FF2B5EF4-FFF2-40B4-BE49-F238E27FC236}">
                <a16:creationId xmlns:a16="http://schemas.microsoft.com/office/drawing/2014/main" id="{D17D9997-BBA0-4352-9DAF-D5B2D492D514}"/>
              </a:ext>
            </a:extLst>
          </p:cNvPr>
          <p:cNvSpPr/>
          <p:nvPr/>
        </p:nvSpPr>
        <p:spPr>
          <a:xfrm>
            <a:off x="7467600" y="152400"/>
            <a:ext cx="4191000" cy="164822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Low risk &amp; involvement</a:t>
            </a:r>
          </a:p>
        </p:txBody>
      </p:sp>
    </p:spTree>
    <p:extLst>
      <p:ext uri="{BB962C8B-B14F-4D97-AF65-F5344CB8AC3E}">
        <p14:creationId xmlns:p14="http://schemas.microsoft.com/office/powerpoint/2010/main" val="159108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fade">
                                      <p:cBhvr>
                                        <p:cTn id="16" dur="500"/>
                                        <p:tgtEl>
                                          <p:spTgt spid="512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126"/>
                                        </p:tgtEl>
                                        <p:attrNameLst>
                                          <p:attrName>style.visibility</p:attrName>
                                        </p:attrNameLst>
                                      </p:cBhvr>
                                      <p:to>
                                        <p:strVal val="visible"/>
                                      </p:to>
                                    </p:set>
                                    <p:animEffect transition="in" filter="fade">
                                      <p:cBhvr>
                                        <p:cTn id="20" dur="500"/>
                                        <p:tgtEl>
                                          <p:spTgt spid="51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rawing, sign&#10;&#10;Description automatically generated">
            <a:extLst>
              <a:ext uri="{FF2B5EF4-FFF2-40B4-BE49-F238E27FC236}">
                <a16:creationId xmlns:a16="http://schemas.microsoft.com/office/drawing/2014/main" id="{8001F645-6E37-4FB7-81DD-C2949EF7B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76400"/>
            <a:ext cx="8844455" cy="2279904"/>
          </a:xfrm>
        </p:spPr>
      </p:pic>
    </p:spTree>
    <p:extLst>
      <p:ext uri="{BB962C8B-B14F-4D97-AF65-F5344CB8AC3E}">
        <p14:creationId xmlns:p14="http://schemas.microsoft.com/office/powerpoint/2010/main" val="39169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60000" y="1440000"/>
          <a:ext cx="8229600" cy="4007519"/>
        </p:xfrm>
        <a:graphic>
          <a:graphicData uri="http://schemas.openxmlformats.org/drawingml/2006/table">
            <a:tbl>
              <a:tblPr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944877">
                <a:tc>
                  <a:txBody>
                    <a:bodyPr/>
                    <a:lstStyle/>
                    <a:p>
                      <a:r>
                        <a:rPr lang="en-CA" sz="2400" i="1" dirty="0"/>
                        <a:t>The Product is...</a:t>
                      </a:r>
                    </a:p>
                  </a:txBody>
                  <a:tcPr marT="45719" marB="45719" anchor="ctr"/>
                </a:tc>
                <a:tc>
                  <a:txBody>
                    <a:bodyPr/>
                    <a:lstStyle/>
                    <a:p>
                      <a:r>
                        <a:rPr kumimoji="0" lang="en-CA" sz="1900" kern="1200" dirty="0">
                          <a:solidFill>
                            <a:schemeClr val="dk1"/>
                          </a:solidFill>
                          <a:latin typeface="+mn-lt"/>
                          <a:ea typeface="+mn-ea"/>
                          <a:cs typeface="+mn-cs"/>
                        </a:rPr>
                        <a:t>Department store featuring a wide variety of quality merchandise at very competitive prices.</a:t>
                      </a:r>
                      <a:endParaRPr lang="en-CA" sz="2400" dirty="0"/>
                    </a:p>
                  </a:txBody>
                  <a:tcPr marT="45719" marB="45719" anchor="ctr"/>
                </a:tc>
                <a:extLst>
                  <a:ext uri="{0D108BD9-81ED-4DB2-BD59-A6C34878D82A}">
                    <a16:rowId xmlns:a16="http://schemas.microsoft.com/office/drawing/2014/main" val="10000"/>
                  </a:ext>
                </a:extLst>
              </a:tr>
              <a:tr h="1188719">
                <a:tc>
                  <a:txBody>
                    <a:bodyPr/>
                    <a:lstStyle/>
                    <a:p>
                      <a:r>
                        <a:rPr lang="en-CA" sz="2400" i="1" dirty="0"/>
                        <a:t>The Tangible Benefit is...</a:t>
                      </a:r>
                    </a:p>
                  </a:txBody>
                  <a:tcPr marT="45719" marB="45719" anchor="ctr"/>
                </a:tc>
                <a:tc>
                  <a:txBody>
                    <a:bodyPr/>
                    <a:lstStyle/>
                    <a:p>
                      <a:r>
                        <a:rPr kumimoji="0" lang="en-CA" sz="1900" kern="1200" dirty="0">
                          <a:solidFill>
                            <a:schemeClr val="dk1"/>
                          </a:solidFill>
                          <a:latin typeface="+mn-lt"/>
                          <a:ea typeface="+mn-ea"/>
                          <a:cs typeface="+mn-cs"/>
                        </a:rPr>
                        <a:t>By offering the best in value, consumers pay less for essential items and have more money left over for luxury items.</a:t>
                      </a:r>
                      <a:endParaRPr lang="en-CA" sz="2400" dirty="0"/>
                    </a:p>
                  </a:txBody>
                  <a:tcPr marT="45719" marB="45719" anchor="ctr"/>
                </a:tc>
                <a:extLst>
                  <a:ext uri="{0D108BD9-81ED-4DB2-BD59-A6C34878D82A}">
                    <a16:rowId xmlns:a16="http://schemas.microsoft.com/office/drawing/2014/main" val="10001"/>
                  </a:ext>
                </a:extLst>
              </a:tr>
              <a:tr h="1127165">
                <a:tc>
                  <a:txBody>
                    <a:bodyPr/>
                    <a:lstStyle/>
                    <a:p>
                      <a:r>
                        <a:rPr lang="en-CA" sz="2400" i="1" kern="1200" dirty="0">
                          <a:solidFill>
                            <a:schemeClr val="dk1"/>
                          </a:solidFill>
                          <a:latin typeface="+mn-lt"/>
                          <a:ea typeface="+mn-ea"/>
                          <a:cs typeface="+mn-cs"/>
                        </a:rPr>
                        <a:t>The Emotional Link is...</a:t>
                      </a:r>
                      <a:endParaRPr lang="en-CA" sz="2400" i="1" dirty="0"/>
                    </a:p>
                  </a:txBody>
                  <a:tcPr marT="45719" marB="45719" anchor="ctr"/>
                </a:tc>
                <a:tc>
                  <a:txBody>
                    <a:bodyPr/>
                    <a:lstStyle/>
                    <a:p>
                      <a:r>
                        <a:rPr kumimoji="0" lang="en-CA" sz="1900" kern="1200" dirty="0">
                          <a:solidFill>
                            <a:schemeClr val="dk1"/>
                          </a:solidFill>
                          <a:latin typeface="+mn-lt"/>
                          <a:ea typeface="+mn-ea"/>
                          <a:cs typeface="+mn-cs"/>
                        </a:rPr>
                        <a:t>Life is so much better when your limited income buys more for you and your family.</a:t>
                      </a:r>
                    </a:p>
                  </a:txBody>
                  <a:tcPr marT="45719" marB="45719" anchor="ctr"/>
                </a:tc>
                <a:extLst>
                  <a:ext uri="{0D108BD9-81ED-4DB2-BD59-A6C34878D82A}">
                    <a16:rowId xmlns:a16="http://schemas.microsoft.com/office/drawing/2014/main" val="10002"/>
                  </a:ext>
                </a:extLst>
              </a:tr>
              <a:tr h="640079">
                <a:tc>
                  <a:txBody>
                    <a:bodyPr/>
                    <a:lstStyle/>
                    <a:p>
                      <a:r>
                        <a:rPr lang="en-CA" sz="2400" i="1" kern="1200" dirty="0">
                          <a:solidFill>
                            <a:schemeClr val="dk1"/>
                          </a:solidFill>
                          <a:latin typeface="+mn-lt"/>
                          <a:ea typeface="+mn-ea"/>
                          <a:cs typeface="+mn-cs"/>
                        </a:rPr>
                        <a:t>Image and Values are...</a:t>
                      </a:r>
                      <a:endParaRPr lang="en-CA" sz="2400" i="1" dirty="0"/>
                    </a:p>
                  </a:txBody>
                  <a:tcPr marT="45719" marB="45719" anchor="ctr"/>
                </a:tc>
                <a:tc>
                  <a:txBody>
                    <a:bodyPr/>
                    <a:lstStyle/>
                    <a:p>
                      <a:r>
                        <a:rPr kumimoji="0" lang="en-CA" sz="1900" kern="1200" dirty="0">
                          <a:solidFill>
                            <a:schemeClr val="dk1"/>
                          </a:solidFill>
                          <a:latin typeface="+mn-lt"/>
                          <a:ea typeface="+mn-ea"/>
                          <a:cs typeface="+mn-cs"/>
                        </a:rPr>
                        <a:t>Thrifty, conscientious, responsible, smart.</a:t>
                      </a:r>
                    </a:p>
                  </a:txBody>
                  <a:tcPr marT="45719" marB="45719" anchor="ctr"/>
                </a:tc>
                <a:extLst>
                  <a:ext uri="{0D108BD9-81ED-4DB2-BD59-A6C34878D82A}">
                    <a16:rowId xmlns:a16="http://schemas.microsoft.com/office/drawing/2014/main" val="10003"/>
                  </a:ext>
                </a:extLst>
              </a:tr>
            </a:tbl>
          </a:graphicData>
        </a:graphic>
      </p:graphicFrame>
      <p:pic>
        <p:nvPicPr>
          <p:cNvPr id="8" name="Content Placeholder 5" descr="A picture containing drawing, sign&#10;&#10;Description automatically generated">
            <a:extLst>
              <a:ext uri="{FF2B5EF4-FFF2-40B4-BE49-F238E27FC236}">
                <a16:creationId xmlns:a16="http://schemas.microsoft.com/office/drawing/2014/main" id="{83218386-79A4-4489-8E95-252580CD5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973" y="-25791"/>
            <a:ext cx="4882055" cy="1258485"/>
          </a:xfrm>
          <a:prstGeom prst="rect">
            <a:avLst/>
          </a:prstGeom>
        </p:spPr>
      </p:pic>
      <p:pic>
        <p:nvPicPr>
          <p:cNvPr id="6" name="Picture 5">
            <a:extLst>
              <a:ext uri="{FF2B5EF4-FFF2-40B4-BE49-F238E27FC236}">
                <a16:creationId xmlns:a16="http://schemas.microsoft.com/office/drawing/2014/main" id="{CBA38E54-ACA2-4E7E-8C92-E069B758B669}"/>
              </a:ext>
            </a:extLst>
          </p:cNvPr>
          <p:cNvPicPr>
            <a:picLocks noChangeAspect="1"/>
          </p:cNvPicPr>
          <p:nvPr/>
        </p:nvPicPr>
        <p:blipFill>
          <a:blip r:embed="rId3"/>
          <a:stretch>
            <a:fillRect/>
          </a:stretch>
        </p:blipFill>
        <p:spPr>
          <a:xfrm>
            <a:off x="4517609" y="1463062"/>
            <a:ext cx="4038600" cy="922200"/>
          </a:xfrm>
          <a:prstGeom prst="rect">
            <a:avLst/>
          </a:prstGeom>
        </p:spPr>
      </p:pic>
      <p:pic>
        <p:nvPicPr>
          <p:cNvPr id="7" name="Picture 6">
            <a:extLst>
              <a:ext uri="{FF2B5EF4-FFF2-40B4-BE49-F238E27FC236}">
                <a16:creationId xmlns:a16="http://schemas.microsoft.com/office/drawing/2014/main" id="{7ACE9F24-F364-46A6-8C01-3A3D12451E63}"/>
              </a:ext>
            </a:extLst>
          </p:cNvPr>
          <p:cNvPicPr>
            <a:picLocks noChangeAspect="1"/>
          </p:cNvPicPr>
          <p:nvPr/>
        </p:nvPicPr>
        <p:blipFill>
          <a:blip r:embed="rId3"/>
          <a:stretch>
            <a:fillRect/>
          </a:stretch>
        </p:blipFill>
        <p:spPr>
          <a:xfrm>
            <a:off x="4517609" y="3741505"/>
            <a:ext cx="4038600" cy="990601"/>
          </a:xfrm>
          <a:prstGeom prst="rect">
            <a:avLst/>
          </a:prstGeom>
        </p:spPr>
      </p:pic>
      <p:pic>
        <p:nvPicPr>
          <p:cNvPr id="9" name="Picture 8">
            <a:extLst>
              <a:ext uri="{FF2B5EF4-FFF2-40B4-BE49-F238E27FC236}">
                <a16:creationId xmlns:a16="http://schemas.microsoft.com/office/drawing/2014/main" id="{3A2C307F-8A07-464E-9EA1-3ABAD60DF92D}"/>
              </a:ext>
            </a:extLst>
          </p:cNvPr>
          <p:cNvPicPr>
            <a:picLocks noChangeAspect="1"/>
          </p:cNvPicPr>
          <p:nvPr/>
        </p:nvPicPr>
        <p:blipFill>
          <a:blip r:embed="rId4"/>
          <a:stretch>
            <a:fillRect/>
          </a:stretch>
        </p:blipFill>
        <p:spPr>
          <a:xfrm>
            <a:off x="4517609" y="2497098"/>
            <a:ext cx="4038600" cy="1126197"/>
          </a:xfrm>
          <a:prstGeom prst="rect">
            <a:avLst/>
          </a:prstGeom>
        </p:spPr>
      </p:pic>
      <p:pic>
        <p:nvPicPr>
          <p:cNvPr id="10" name="Picture 9">
            <a:extLst>
              <a:ext uri="{FF2B5EF4-FFF2-40B4-BE49-F238E27FC236}">
                <a16:creationId xmlns:a16="http://schemas.microsoft.com/office/drawing/2014/main" id="{427D26F5-46A3-401E-8071-CBAE79E2570B}"/>
              </a:ext>
            </a:extLst>
          </p:cNvPr>
          <p:cNvPicPr>
            <a:picLocks noChangeAspect="1"/>
          </p:cNvPicPr>
          <p:nvPr/>
        </p:nvPicPr>
        <p:blipFill>
          <a:blip r:embed="rId4"/>
          <a:stretch>
            <a:fillRect/>
          </a:stretch>
        </p:blipFill>
        <p:spPr>
          <a:xfrm>
            <a:off x="4517609" y="4843943"/>
            <a:ext cx="3924300" cy="554365"/>
          </a:xfrm>
          <a:prstGeom prst="rect">
            <a:avLst/>
          </a:prstGeom>
        </p:spPr>
      </p:pic>
    </p:spTree>
    <p:extLst>
      <p:ext uri="{BB962C8B-B14F-4D97-AF65-F5344CB8AC3E}">
        <p14:creationId xmlns:p14="http://schemas.microsoft.com/office/powerpoint/2010/main" val="13962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4801"/>
            <a:ext cx="7772400" cy="2666999"/>
          </a:xfrm>
        </p:spPr>
        <p:txBody>
          <a:bodyPr>
            <a:noAutofit/>
          </a:bodyPr>
          <a:lstStyle/>
          <a:p>
            <a:pPr algn="ctr"/>
            <a:r>
              <a:rPr lang="en-CA" sz="2400" dirty="0">
                <a:solidFill>
                  <a:schemeClr val="tx2">
                    <a:lumMod val="75000"/>
                  </a:schemeClr>
                </a:solidFill>
              </a:rPr>
              <a:t>On Sept. 12, Wal-Mart introduces new ads with the slogan "Save Money. Live Better" replacing "Always Low Prices," which it had used for the previous 19 years. Marketers see the shift as an attempt to </a:t>
            </a:r>
            <a:r>
              <a:rPr lang="en-CA" sz="2400" b="1" dirty="0">
                <a:solidFill>
                  <a:schemeClr val="tx2">
                    <a:lumMod val="75000"/>
                  </a:schemeClr>
                </a:solidFill>
              </a:rPr>
              <a:t>go beyond the rational appeal of low prices</a:t>
            </a:r>
            <a:r>
              <a:rPr lang="en-CA" sz="2400" dirty="0">
                <a:solidFill>
                  <a:schemeClr val="tx2">
                    <a:lumMod val="75000"/>
                  </a:schemeClr>
                </a:solidFill>
              </a:rPr>
              <a:t> and </a:t>
            </a:r>
            <a:r>
              <a:rPr lang="en-CA" sz="2400" b="1" dirty="0">
                <a:solidFill>
                  <a:schemeClr val="tx2">
                    <a:lumMod val="75000"/>
                  </a:schemeClr>
                </a:solidFill>
              </a:rPr>
              <a:t>forge an emotional bond with consumers.</a:t>
            </a:r>
          </a:p>
        </p:txBody>
      </p:sp>
      <p:pic>
        <p:nvPicPr>
          <p:cNvPr id="1026" name="Picture 2" descr="http://graphics8.nytimes.com/images/2009/04/13/business/13adco01-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276600"/>
            <a:ext cx="5715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9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1447800" y="1159338"/>
            <a:ext cx="5867400" cy="4305266"/>
          </a:xfrm>
          <a:prstGeom prst="rect">
            <a:avLst/>
          </a:prstGeom>
        </p:spPr>
      </p:pic>
    </p:spTree>
    <p:extLst>
      <p:ext uri="{BB962C8B-B14F-4D97-AF65-F5344CB8AC3E}">
        <p14:creationId xmlns:p14="http://schemas.microsoft.com/office/powerpoint/2010/main" val="389930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8596668" cy="1099476"/>
          </a:xfrm>
        </p:spPr>
        <p:txBody>
          <a:bodyPr/>
          <a:lstStyle/>
          <a:p>
            <a:pPr>
              <a:defRPr/>
            </a:pPr>
            <a:r>
              <a:rPr lang="en-CA" dirty="0"/>
              <a:t>Gatorade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6967520"/>
              </p:ext>
            </p:extLst>
          </p:nvPr>
        </p:nvGraphicFramePr>
        <p:xfrm>
          <a:off x="360000" y="1440000"/>
          <a:ext cx="8229600" cy="4154718"/>
        </p:xfrm>
        <a:graphic>
          <a:graphicData uri="http://schemas.openxmlformats.org/drawingml/2006/table">
            <a:tbl>
              <a:tblPr bandRow="1">
                <a:tableStyleId>{5C22544A-7EE6-4342-B048-85BDC9FD1C3A}</a:tableStyleId>
              </a:tblPr>
              <a:tblGrid>
                <a:gridCol w="3394720">
                  <a:extLst>
                    <a:ext uri="{9D8B030D-6E8A-4147-A177-3AD203B41FA5}">
                      <a16:colId xmlns:a16="http://schemas.microsoft.com/office/drawing/2014/main" val="20000"/>
                    </a:ext>
                  </a:extLst>
                </a:gridCol>
                <a:gridCol w="4834880">
                  <a:extLst>
                    <a:ext uri="{9D8B030D-6E8A-4147-A177-3AD203B41FA5}">
                      <a16:colId xmlns:a16="http://schemas.microsoft.com/office/drawing/2014/main" val="20001"/>
                    </a:ext>
                  </a:extLst>
                </a:gridCol>
              </a:tblGrid>
              <a:tr h="741669">
                <a:tc>
                  <a:txBody>
                    <a:bodyPr/>
                    <a:lstStyle/>
                    <a:p>
                      <a:r>
                        <a:rPr lang="en-CA" sz="2400" i="1" dirty="0"/>
                        <a:t>The Product is...</a:t>
                      </a:r>
                    </a:p>
                  </a:txBody>
                  <a:tcPr marT="45715" marB="45715" anchor="ctr"/>
                </a:tc>
                <a:tc>
                  <a:txBody>
                    <a:bodyPr/>
                    <a:lstStyle/>
                    <a:p>
                      <a:r>
                        <a:rPr kumimoji="0" lang="en-CA" sz="2100" kern="1200" dirty="0">
                          <a:solidFill>
                            <a:schemeClr val="dk1"/>
                          </a:solidFill>
                          <a:latin typeface="+mn-lt"/>
                          <a:ea typeface="+mn-ea"/>
                          <a:cs typeface="+mn-cs"/>
                        </a:rPr>
                        <a:t>Formulated sports drink with carbohydrates and electrolytes</a:t>
                      </a:r>
                      <a:endParaRPr lang="en-CA" sz="2100" dirty="0"/>
                    </a:p>
                  </a:txBody>
                  <a:tcPr marT="45715" marB="45715" anchor="ctr"/>
                </a:tc>
                <a:extLst>
                  <a:ext uri="{0D108BD9-81ED-4DB2-BD59-A6C34878D82A}">
                    <a16:rowId xmlns:a16="http://schemas.microsoft.com/office/drawing/2014/main" val="10000"/>
                  </a:ext>
                </a:extLst>
              </a:tr>
              <a:tr h="1463031">
                <a:tc>
                  <a:txBody>
                    <a:bodyPr/>
                    <a:lstStyle/>
                    <a:p>
                      <a:r>
                        <a:rPr lang="en-CA" sz="2400" i="1" dirty="0"/>
                        <a:t>The Tangible Benefit is...</a:t>
                      </a:r>
                    </a:p>
                  </a:txBody>
                  <a:tcPr marT="45715" marB="45715" anchor="ctr"/>
                </a:tc>
                <a:tc>
                  <a:txBody>
                    <a:bodyPr/>
                    <a:lstStyle/>
                    <a:p>
                      <a:r>
                        <a:rPr kumimoji="0" lang="en-CA" sz="2100" kern="1200" dirty="0">
                          <a:solidFill>
                            <a:schemeClr val="dk1"/>
                          </a:solidFill>
                          <a:latin typeface="+mn-lt"/>
                          <a:ea typeface="+mn-ea"/>
                          <a:cs typeface="+mn-cs"/>
                        </a:rPr>
                        <a:t>Electrolytes keep the body hydrated during exercise, and carbohydrates increase blood sugar which the body burns as energy.</a:t>
                      </a:r>
                      <a:endParaRPr lang="en-CA" sz="2100" dirty="0"/>
                    </a:p>
                  </a:txBody>
                  <a:tcPr marT="45715" marB="45715" anchor="ctr"/>
                </a:tc>
                <a:extLst>
                  <a:ext uri="{0D108BD9-81ED-4DB2-BD59-A6C34878D82A}">
                    <a16:rowId xmlns:a16="http://schemas.microsoft.com/office/drawing/2014/main" val="10001"/>
                  </a:ext>
                </a:extLst>
              </a:tr>
              <a:tr h="1127068">
                <a:tc>
                  <a:txBody>
                    <a:bodyPr/>
                    <a:lstStyle/>
                    <a:p>
                      <a:r>
                        <a:rPr lang="en-CA" sz="2400" i="1" kern="1200" dirty="0">
                          <a:solidFill>
                            <a:schemeClr val="dk1"/>
                          </a:solidFill>
                          <a:latin typeface="+mn-lt"/>
                          <a:ea typeface="+mn-ea"/>
                          <a:cs typeface="+mn-cs"/>
                        </a:rPr>
                        <a:t>The Emotional Link is...</a:t>
                      </a:r>
                      <a:endParaRPr lang="en-CA" sz="2400" i="1" dirty="0"/>
                    </a:p>
                  </a:txBody>
                  <a:tcPr marT="45715" marB="45715" anchor="ctr"/>
                </a:tc>
                <a:tc>
                  <a:txBody>
                    <a:bodyPr/>
                    <a:lstStyle/>
                    <a:p>
                      <a:r>
                        <a:rPr kumimoji="0" lang="en-CA" sz="2100" kern="1200" dirty="0">
                          <a:solidFill>
                            <a:schemeClr val="dk1"/>
                          </a:solidFill>
                          <a:latin typeface="+mn-lt"/>
                          <a:ea typeface="+mn-ea"/>
                          <a:cs typeface="+mn-cs"/>
                        </a:rPr>
                        <a:t>By staying hydrated, Gatorade will ensure that you are </a:t>
                      </a:r>
                      <a:r>
                        <a:rPr kumimoji="0" lang="en-CA" sz="2100" b="1" u="sng" kern="1200" dirty="0">
                          <a:solidFill>
                            <a:schemeClr val="dk1"/>
                          </a:solidFill>
                          <a:latin typeface="+mn-lt"/>
                          <a:ea typeface="+mn-ea"/>
                          <a:cs typeface="+mn-cs"/>
                        </a:rPr>
                        <a:t>performing</a:t>
                      </a:r>
                      <a:r>
                        <a:rPr kumimoji="0" lang="en-CA" sz="2100" b="0" u="none" kern="1200" dirty="0">
                          <a:solidFill>
                            <a:schemeClr val="dk1"/>
                          </a:solidFill>
                          <a:latin typeface="+mn-lt"/>
                          <a:ea typeface="+mn-ea"/>
                          <a:cs typeface="+mn-cs"/>
                        </a:rPr>
                        <a:t> </a:t>
                      </a:r>
                      <a:r>
                        <a:rPr kumimoji="0" lang="en-CA" sz="2100" kern="1200" dirty="0">
                          <a:solidFill>
                            <a:schemeClr val="dk1"/>
                          </a:solidFill>
                          <a:latin typeface="+mn-lt"/>
                          <a:ea typeface="+mn-ea"/>
                          <a:cs typeface="+mn-cs"/>
                        </a:rPr>
                        <a:t>at your highest level.</a:t>
                      </a:r>
                    </a:p>
                  </a:txBody>
                  <a:tcPr marT="45715" marB="45715" anchor="ctr"/>
                </a:tc>
                <a:extLst>
                  <a:ext uri="{0D108BD9-81ED-4DB2-BD59-A6C34878D82A}">
                    <a16:rowId xmlns:a16="http://schemas.microsoft.com/office/drawing/2014/main" val="10002"/>
                  </a:ext>
                </a:extLst>
              </a:tr>
              <a:tr h="626148">
                <a:tc>
                  <a:txBody>
                    <a:bodyPr/>
                    <a:lstStyle/>
                    <a:p>
                      <a:r>
                        <a:rPr lang="en-CA" sz="2400" i="1" kern="1200" dirty="0">
                          <a:solidFill>
                            <a:schemeClr val="dk1"/>
                          </a:solidFill>
                          <a:latin typeface="+mn-lt"/>
                          <a:ea typeface="+mn-ea"/>
                          <a:cs typeface="+mn-cs"/>
                        </a:rPr>
                        <a:t>Image and Values are...</a:t>
                      </a:r>
                      <a:endParaRPr lang="en-CA" sz="2400" i="1" dirty="0"/>
                    </a:p>
                  </a:txBody>
                  <a:tcPr marT="45715" marB="45715" anchor="ctr"/>
                </a:tc>
                <a:tc>
                  <a:txBody>
                    <a:bodyPr/>
                    <a:lstStyle/>
                    <a:p>
                      <a:r>
                        <a:rPr kumimoji="0" lang="en-CA" sz="2100" kern="1200" dirty="0">
                          <a:solidFill>
                            <a:schemeClr val="dk1"/>
                          </a:solidFill>
                          <a:latin typeface="+mn-lt"/>
                          <a:ea typeface="+mn-ea"/>
                          <a:cs typeface="+mn-cs"/>
                        </a:rPr>
                        <a:t>Proud, competitive, hard working.</a:t>
                      </a:r>
                    </a:p>
                  </a:txBody>
                  <a:tcPr marT="45715" marB="45715" anchor="ct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93F4113B-0E0B-4D87-849E-7EA51D3D7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775" y="228600"/>
            <a:ext cx="2427610" cy="2438400"/>
          </a:xfrm>
          <a:prstGeom prst="rect">
            <a:avLst/>
          </a:prstGeom>
        </p:spPr>
      </p:pic>
      <p:pic>
        <p:nvPicPr>
          <p:cNvPr id="8" name="Picture 7">
            <a:extLst>
              <a:ext uri="{FF2B5EF4-FFF2-40B4-BE49-F238E27FC236}">
                <a16:creationId xmlns:a16="http://schemas.microsoft.com/office/drawing/2014/main" id="{35EB2717-88FA-4F8C-8C53-79FBC5066567}"/>
              </a:ext>
            </a:extLst>
          </p:cNvPr>
          <p:cNvPicPr>
            <a:picLocks noChangeAspect="1"/>
          </p:cNvPicPr>
          <p:nvPr/>
        </p:nvPicPr>
        <p:blipFill>
          <a:blip r:embed="rId3"/>
          <a:stretch>
            <a:fillRect/>
          </a:stretch>
        </p:blipFill>
        <p:spPr>
          <a:xfrm>
            <a:off x="3810000" y="1459476"/>
            <a:ext cx="4724400" cy="692959"/>
          </a:xfrm>
          <a:prstGeom prst="rect">
            <a:avLst/>
          </a:prstGeom>
        </p:spPr>
      </p:pic>
      <p:pic>
        <p:nvPicPr>
          <p:cNvPr id="9" name="Picture 8">
            <a:extLst>
              <a:ext uri="{FF2B5EF4-FFF2-40B4-BE49-F238E27FC236}">
                <a16:creationId xmlns:a16="http://schemas.microsoft.com/office/drawing/2014/main" id="{BE4399E7-4C3A-44D8-8FEE-FB0D37F1D2FE}"/>
              </a:ext>
            </a:extLst>
          </p:cNvPr>
          <p:cNvPicPr>
            <a:picLocks noChangeAspect="1"/>
          </p:cNvPicPr>
          <p:nvPr/>
        </p:nvPicPr>
        <p:blipFill>
          <a:blip r:embed="rId3"/>
          <a:stretch>
            <a:fillRect/>
          </a:stretch>
        </p:blipFill>
        <p:spPr>
          <a:xfrm>
            <a:off x="3810000" y="3733799"/>
            <a:ext cx="4724400" cy="990601"/>
          </a:xfrm>
          <a:prstGeom prst="rect">
            <a:avLst/>
          </a:prstGeom>
        </p:spPr>
      </p:pic>
      <p:pic>
        <p:nvPicPr>
          <p:cNvPr id="11" name="Picture 10">
            <a:extLst>
              <a:ext uri="{FF2B5EF4-FFF2-40B4-BE49-F238E27FC236}">
                <a16:creationId xmlns:a16="http://schemas.microsoft.com/office/drawing/2014/main" id="{3B1FA2FB-22FA-4B02-9541-194E9EDEE582}"/>
              </a:ext>
            </a:extLst>
          </p:cNvPr>
          <p:cNvPicPr>
            <a:picLocks noChangeAspect="1"/>
          </p:cNvPicPr>
          <p:nvPr/>
        </p:nvPicPr>
        <p:blipFill>
          <a:blip r:embed="rId4"/>
          <a:stretch>
            <a:fillRect/>
          </a:stretch>
        </p:blipFill>
        <p:spPr>
          <a:xfrm>
            <a:off x="3810000" y="2274869"/>
            <a:ext cx="4495800" cy="1325366"/>
          </a:xfrm>
          <a:prstGeom prst="rect">
            <a:avLst/>
          </a:prstGeom>
        </p:spPr>
      </p:pic>
      <p:pic>
        <p:nvPicPr>
          <p:cNvPr id="12" name="Picture 11">
            <a:extLst>
              <a:ext uri="{FF2B5EF4-FFF2-40B4-BE49-F238E27FC236}">
                <a16:creationId xmlns:a16="http://schemas.microsoft.com/office/drawing/2014/main" id="{CB1EDAE5-7C8C-4931-B4F3-7F30CB916029}"/>
              </a:ext>
            </a:extLst>
          </p:cNvPr>
          <p:cNvPicPr>
            <a:picLocks noChangeAspect="1"/>
          </p:cNvPicPr>
          <p:nvPr/>
        </p:nvPicPr>
        <p:blipFill>
          <a:blip r:embed="rId4"/>
          <a:stretch>
            <a:fillRect/>
          </a:stretch>
        </p:blipFill>
        <p:spPr>
          <a:xfrm>
            <a:off x="3810000" y="4932035"/>
            <a:ext cx="4495800" cy="554365"/>
          </a:xfrm>
          <a:prstGeom prst="rect">
            <a:avLst/>
          </a:prstGeom>
        </p:spPr>
      </p:pic>
    </p:spTree>
    <p:extLst>
      <p:ext uri="{BB962C8B-B14F-4D97-AF65-F5344CB8AC3E}">
        <p14:creationId xmlns:p14="http://schemas.microsoft.com/office/powerpoint/2010/main" val="47997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images.coroflot.com/user_files/individual_files/original_296834_rbxaMq8Y9lyWyEr0TlPLW1d_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01438"/>
            <a:ext cx="38862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rickedbythelight.com/tbtl/images/gatorade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390" y="3200400"/>
            <a:ext cx="3810000" cy="20905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_NBV9xvAm-To/TKynKxjaeXI/AAAAAAAAAsc/-B0nW1G4gLc/s400/Bolt_action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390" y="1001439"/>
            <a:ext cx="381000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4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C6F36C-7767-4163-9A21-082B79F04ACB}"/>
              </a:ext>
            </a:extLst>
          </p:cNvPr>
          <p:cNvSpPr/>
          <p:nvPr/>
        </p:nvSpPr>
        <p:spPr>
          <a:xfrm>
            <a:off x="0" y="5486400"/>
            <a:ext cx="9906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http://www.zdnet.com/i/story/61/18/027654/lc-80le632u_ho.jpg">
            <a:extLst>
              <a:ext uri="{FF2B5EF4-FFF2-40B4-BE49-F238E27FC236}">
                <a16:creationId xmlns:a16="http://schemas.microsoft.com/office/drawing/2014/main" id="{B2D47BFE-13F9-4D76-BA5F-42C1FC8F46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85800"/>
            <a:ext cx="8925983"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a:hlinkClick r:id="" action="ppaction://media"/>
            <a:extLst>
              <a:ext uri="{FF2B5EF4-FFF2-40B4-BE49-F238E27FC236}">
                <a16:creationId xmlns:a16="http://schemas.microsoft.com/office/drawing/2014/main" id="{6D4CB08D-5E5C-4C42-B2FB-9B03BCFFC918}"/>
              </a:ext>
            </a:extLst>
          </p:cNvPr>
          <p:cNvPicPr>
            <a:picLocks noGrp="1" noRot="1" noChangeAspect="1"/>
          </p:cNvPicPr>
          <p:nvPr>
            <p:ph idx="1"/>
            <a:videoFile r:link="rId1"/>
          </p:nvPr>
        </p:nvPicPr>
        <p:blipFill>
          <a:blip r:embed="rId4"/>
          <a:stretch>
            <a:fillRect/>
          </a:stretch>
        </p:blipFill>
        <p:spPr>
          <a:xfrm>
            <a:off x="609600" y="998538"/>
            <a:ext cx="8248650" cy="4640262"/>
          </a:xfrm>
          <a:prstGeom prst="rect">
            <a:avLst/>
          </a:prstGeom>
        </p:spPr>
      </p:pic>
    </p:spTree>
    <p:extLst>
      <p:ext uri="{BB962C8B-B14F-4D97-AF65-F5344CB8AC3E}">
        <p14:creationId xmlns:p14="http://schemas.microsoft.com/office/powerpoint/2010/main" val="70257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8460432" cy="3074152"/>
          </a:xfrm>
          <a:prstGeom prst="rect">
            <a:avLst/>
          </a:prstGeom>
        </p:spPr>
      </p:pic>
    </p:spTree>
    <p:extLst>
      <p:ext uri="{BB962C8B-B14F-4D97-AF65-F5344CB8AC3E}">
        <p14:creationId xmlns:p14="http://schemas.microsoft.com/office/powerpoint/2010/main" val="9220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8596668" cy="1099476"/>
          </a:xfrm>
        </p:spPr>
        <p:txBody>
          <a:bodyPr/>
          <a:lstStyle/>
          <a:p>
            <a:pPr>
              <a:defRPr/>
            </a:pPr>
            <a:r>
              <a:rPr lang="en-CA" dirty="0"/>
              <a:t>Michelin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3176431"/>
              </p:ext>
            </p:extLst>
          </p:nvPr>
        </p:nvGraphicFramePr>
        <p:xfrm>
          <a:off x="360000" y="1440000"/>
          <a:ext cx="8229600" cy="3826631"/>
        </p:xfrm>
        <a:graphic>
          <a:graphicData uri="http://schemas.openxmlformats.org/drawingml/2006/table">
            <a:tbl>
              <a:tblPr bandRow="1">
                <a:tableStyleId>{5C22544A-7EE6-4342-B048-85BDC9FD1C3A}</a:tableStyleId>
              </a:tblPr>
              <a:tblGrid>
                <a:gridCol w="3394720">
                  <a:extLst>
                    <a:ext uri="{9D8B030D-6E8A-4147-A177-3AD203B41FA5}">
                      <a16:colId xmlns:a16="http://schemas.microsoft.com/office/drawing/2014/main" val="20000"/>
                    </a:ext>
                  </a:extLst>
                </a:gridCol>
                <a:gridCol w="4834880">
                  <a:extLst>
                    <a:ext uri="{9D8B030D-6E8A-4147-A177-3AD203B41FA5}">
                      <a16:colId xmlns:a16="http://schemas.microsoft.com/office/drawing/2014/main" val="20001"/>
                    </a:ext>
                  </a:extLst>
                </a:gridCol>
              </a:tblGrid>
              <a:tr h="626224">
                <a:tc>
                  <a:txBody>
                    <a:bodyPr/>
                    <a:lstStyle/>
                    <a:p>
                      <a:r>
                        <a:rPr lang="en-CA" sz="2400" i="1" dirty="0"/>
                        <a:t>The Product is...</a:t>
                      </a:r>
                    </a:p>
                  </a:txBody>
                  <a:tcPr anchor="ctr"/>
                </a:tc>
                <a:tc>
                  <a:txBody>
                    <a:bodyPr/>
                    <a:lstStyle/>
                    <a:p>
                      <a:r>
                        <a:rPr lang="en-CA" sz="2400" dirty="0"/>
                        <a:t>Engineered tires</a:t>
                      </a:r>
                    </a:p>
                  </a:txBody>
                  <a:tcPr anchor="ctr"/>
                </a:tc>
                <a:extLst>
                  <a:ext uri="{0D108BD9-81ED-4DB2-BD59-A6C34878D82A}">
                    <a16:rowId xmlns:a16="http://schemas.microsoft.com/office/drawing/2014/main" val="10000"/>
                  </a:ext>
                </a:extLst>
              </a:tr>
              <a:tr h="822960">
                <a:tc>
                  <a:txBody>
                    <a:bodyPr/>
                    <a:lstStyle/>
                    <a:p>
                      <a:r>
                        <a:rPr lang="en-CA" sz="2400" i="1" dirty="0"/>
                        <a:t>The Tangible Benefit is...</a:t>
                      </a:r>
                    </a:p>
                  </a:txBody>
                  <a:tcPr anchor="ctr"/>
                </a:tc>
                <a:tc>
                  <a:txBody>
                    <a:bodyPr/>
                    <a:lstStyle/>
                    <a:p>
                      <a:r>
                        <a:rPr lang="en-CA" sz="2400" dirty="0"/>
                        <a:t>Excellent traction and control</a:t>
                      </a:r>
                      <a:r>
                        <a:rPr lang="en-CA" sz="2400" baseline="0" dirty="0"/>
                        <a:t> while you are driving. Stop on a dime!</a:t>
                      </a:r>
                      <a:endParaRPr lang="en-CA" sz="2400" dirty="0"/>
                    </a:p>
                  </a:txBody>
                  <a:tcPr anchor="ctr"/>
                </a:tc>
                <a:extLst>
                  <a:ext uri="{0D108BD9-81ED-4DB2-BD59-A6C34878D82A}">
                    <a16:rowId xmlns:a16="http://schemas.microsoft.com/office/drawing/2014/main" val="10001"/>
                  </a:ext>
                </a:extLst>
              </a:tr>
              <a:tr h="1188727">
                <a:tc>
                  <a:txBody>
                    <a:bodyPr/>
                    <a:lstStyle/>
                    <a:p>
                      <a:r>
                        <a:rPr lang="en-CA" sz="2400" i="1" kern="1200" dirty="0">
                          <a:solidFill>
                            <a:schemeClr val="dk1"/>
                          </a:solidFill>
                          <a:latin typeface="+mn-lt"/>
                          <a:ea typeface="+mn-ea"/>
                          <a:cs typeface="+mn-cs"/>
                        </a:rPr>
                        <a:t>The Emotional Link is...</a:t>
                      </a:r>
                      <a:endParaRPr lang="en-CA" sz="2400" i="1" dirty="0"/>
                    </a:p>
                  </a:txBody>
                  <a:tcPr anchor="ctr"/>
                </a:tc>
                <a:tc>
                  <a:txBody>
                    <a:bodyPr/>
                    <a:lstStyle/>
                    <a:p>
                      <a:r>
                        <a:rPr lang="en-CA" sz="2400" dirty="0"/>
                        <a:t>The</a:t>
                      </a:r>
                      <a:r>
                        <a:rPr lang="en-CA" sz="2400" baseline="0" dirty="0"/>
                        <a:t> safety of Michelin tires will protect the family that you love so dearly.</a:t>
                      </a:r>
                      <a:endParaRPr lang="en-CA" sz="2400" dirty="0"/>
                    </a:p>
                  </a:txBody>
                  <a:tcPr anchor="ctr"/>
                </a:tc>
                <a:extLst>
                  <a:ext uri="{0D108BD9-81ED-4DB2-BD59-A6C34878D82A}">
                    <a16:rowId xmlns:a16="http://schemas.microsoft.com/office/drawing/2014/main" val="10002"/>
                  </a:ext>
                </a:extLst>
              </a:tr>
              <a:tr h="626224">
                <a:tc>
                  <a:txBody>
                    <a:bodyPr/>
                    <a:lstStyle/>
                    <a:p>
                      <a:r>
                        <a:rPr lang="en-CA" sz="2400" i="1" kern="1200" dirty="0">
                          <a:solidFill>
                            <a:schemeClr val="dk1"/>
                          </a:solidFill>
                          <a:latin typeface="+mn-lt"/>
                          <a:ea typeface="+mn-ea"/>
                          <a:cs typeface="+mn-cs"/>
                        </a:rPr>
                        <a:t>Image and Values are...</a:t>
                      </a:r>
                      <a:endParaRPr lang="en-CA" sz="2400" i="1" dirty="0"/>
                    </a:p>
                  </a:txBody>
                  <a:tcPr anchor="ctr"/>
                </a:tc>
                <a:tc>
                  <a:txBody>
                    <a:bodyPr/>
                    <a:lstStyle/>
                    <a:p>
                      <a:r>
                        <a:rPr kumimoji="0" lang="en-CA" sz="2400" kern="1200" dirty="0">
                          <a:solidFill>
                            <a:schemeClr val="dk1"/>
                          </a:solidFill>
                          <a:latin typeface="+mn-lt"/>
                          <a:ea typeface="+mn-ea"/>
                          <a:cs typeface="+mn-cs"/>
                        </a:rPr>
                        <a:t>Caring, secure, strong, protective</a:t>
                      </a:r>
                    </a:p>
                  </a:txBody>
                  <a:tcPr anchor="ctr"/>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653460EF-E699-4C90-A085-7FCB9D2C7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1823" y="82055"/>
            <a:ext cx="3968405" cy="1441945"/>
          </a:xfrm>
          <a:prstGeom prst="rect">
            <a:avLst/>
          </a:prstGeom>
        </p:spPr>
      </p:pic>
      <p:pic>
        <p:nvPicPr>
          <p:cNvPr id="6" name="Picture 5">
            <a:extLst>
              <a:ext uri="{FF2B5EF4-FFF2-40B4-BE49-F238E27FC236}">
                <a16:creationId xmlns:a16="http://schemas.microsoft.com/office/drawing/2014/main" id="{3BBE486D-9910-4E6A-A722-5B3771DA1AC9}"/>
              </a:ext>
            </a:extLst>
          </p:cNvPr>
          <p:cNvPicPr>
            <a:picLocks noChangeAspect="1"/>
          </p:cNvPicPr>
          <p:nvPr/>
        </p:nvPicPr>
        <p:blipFill>
          <a:blip r:embed="rId3"/>
          <a:stretch>
            <a:fillRect/>
          </a:stretch>
        </p:blipFill>
        <p:spPr>
          <a:xfrm>
            <a:off x="3810000" y="1524000"/>
            <a:ext cx="4038600" cy="449817"/>
          </a:xfrm>
          <a:prstGeom prst="rect">
            <a:avLst/>
          </a:prstGeom>
        </p:spPr>
      </p:pic>
      <p:pic>
        <p:nvPicPr>
          <p:cNvPr id="7" name="Picture 6">
            <a:extLst>
              <a:ext uri="{FF2B5EF4-FFF2-40B4-BE49-F238E27FC236}">
                <a16:creationId xmlns:a16="http://schemas.microsoft.com/office/drawing/2014/main" id="{983BE7BD-E5FA-43DD-9CE0-24FF02BABF40}"/>
              </a:ext>
            </a:extLst>
          </p:cNvPr>
          <p:cNvPicPr>
            <a:picLocks noChangeAspect="1"/>
          </p:cNvPicPr>
          <p:nvPr/>
        </p:nvPicPr>
        <p:blipFill>
          <a:blip r:embed="rId3"/>
          <a:stretch>
            <a:fillRect/>
          </a:stretch>
        </p:blipFill>
        <p:spPr>
          <a:xfrm>
            <a:off x="3819418" y="3276600"/>
            <a:ext cx="4486382" cy="1105914"/>
          </a:xfrm>
          <a:prstGeom prst="rect">
            <a:avLst/>
          </a:prstGeom>
        </p:spPr>
      </p:pic>
      <p:pic>
        <p:nvPicPr>
          <p:cNvPr id="8" name="Picture 7">
            <a:extLst>
              <a:ext uri="{FF2B5EF4-FFF2-40B4-BE49-F238E27FC236}">
                <a16:creationId xmlns:a16="http://schemas.microsoft.com/office/drawing/2014/main" id="{71012032-1D61-4610-9F47-7E6928C65910}"/>
              </a:ext>
            </a:extLst>
          </p:cNvPr>
          <p:cNvPicPr>
            <a:picLocks noChangeAspect="1"/>
          </p:cNvPicPr>
          <p:nvPr/>
        </p:nvPicPr>
        <p:blipFill>
          <a:blip r:embed="rId4"/>
          <a:stretch>
            <a:fillRect/>
          </a:stretch>
        </p:blipFill>
        <p:spPr>
          <a:xfrm>
            <a:off x="3810000" y="2085655"/>
            <a:ext cx="4670228" cy="1105914"/>
          </a:xfrm>
          <a:prstGeom prst="rect">
            <a:avLst/>
          </a:prstGeom>
        </p:spPr>
      </p:pic>
      <p:pic>
        <p:nvPicPr>
          <p:cNvPr id="9" name="Picture 8">
            <a:extLst>
              <a:ext uri="{FF2B5EF4-FFF2-40B4-BE49-F238E27FC236}">
                <a16:creationId xmlns:a16="http://schemas.microsoft.com/office/drawing/2014/main" id="{4C61B884-6D32-472C-AA3C-C96EDF3DD128}"/>
              </a:ext>
            </a:extLst>
          </p:cNvPr>
          <p:cNvPicPr>
            <a:picLocks noChangeAspect="1"/>
          </p:cNvPicPr>
          <p:nvPr/>
        </p:nvPicPr>
        <p:blipFill>
          <a:blip r:embed="rId4"/>
          <a:stretch>
            <a:fillRect/>
          </a:stretch>
        </p:blipFill>
        <p:spPr>
          <a:xfrm>
            <a:off x="3741506" y="4572000"/>
            <a:ext cx="4738722" cy="554365"/>
          </a:xfrm>
          <a:prstGeom prst="rect">
            <a:avLst/>
          </a:prstGeom>
        </p:spPr>
      </p:pic>
    </p:spTree>
    <p:extLst>
      <p:ext uri="{BB962C8B-B14F-4D97-AF65-F5344CB8AC3E}">
        <p14:creationId xmlns:p14="http://schemas.microsoft.com/office/powerpoint/2010/main" val="33099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609600"/>
            <a:ext cx="8001000" cy="5346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98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pple iPhone SE 2020 128GB White with FaceTime Price in Global">
            <a:extLst>
              <a:ext uri="{FF2B5EF4-FFF2-40B4-BE49-F238E27FC236}">
                <a16:creationId xmlns:a16="http://schemas.microsoft.com/office/drawing/2014/main" id="{C6F5DDA1-21C1-4EB2-A4B2-40F91138A5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577" y="3276600"/>
            <a:ext cx="3428999" cy="3428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C9E773-919A-46DE-8D99-BBAF87780356}"/>
              </a:ext>
            </a:extLst>
          </p:cNvPr>
          <p:cNvSpPr>
            <a:spLocks noGrp="1"/>
          </p:cNvSpPr>
          <p:nvPr>
            <p:ph type="title"/>
          </p:nvPr>
        </p:nvSpPr>
        <p:spPr/>
        <p:txBody>
          <a:bodyPr/>
          <a:lstStyle/>
          <a:p>
            <a:r>
              <a:rPr lang="en-CA" dirty="0"/>
              <a:t>Types of Consumer Products</a:t>
            </a:r>
          </a:p>
        </p:txBody>
      </p:sp>
      <p:sp>
        <p:nvSpPr>
          <p:cNvPr id="3" name="Content Placeholder 2">
            <a:extLst>
              <a:ext uri="{FF2B5EF4-FFF2-40B4-BE49-F238E27FC236}">
                <a16:creationId xmlns:a16="http://schemas.microsoft.com/office/drawing/2014/main" id="{C207830D-E5ED-42A0-A0C8-A84EDA76E16E}"/>
              </a:ext>
            </a:extLst>
          </p:cNvPr>
          <p:cNvSpPr>
            <a:spLocks noGrp="1"/>
          </p:cNvSpPr>
          <p:nvPr>
            <p:ph idx="1"/>
          </p:nvPr>
        </p:nvSpPr>
        <p:spPr/>
        <p:txBody>
          <a:bodyPr>
            <a:normAutofit/>
          </a:bodyPr>
          <a:lstStyle/>
          <a:p>
            <a:r>
              <a:rPr lang="en-CA" b="1" u="sng" dirty="0"/>
              <a:t>A Shopping product</a:t>
            </a:r>
            <a:r>
              <a:rPr lang="en-CA" b="1" dirty="0"/>
              <a:t> </a:t>
            </a:r>
            <a:r>
              <a:rPr lang="en-CA" dirty="0"/>
              <a:t>requires some research and comparison because it costs more, and is therefore more risk, than a convenience product</a:t>
            </a:r>
          </a:p>
        </p:txBody>
      </p:sp>
      <p:pic>
        <p:nvPicPr>
          <p:cNvPr id="8198" name="Picture 6" descr="Fuji Bikes | Mountain">
            <a:extLst>
              <a:ext uri="{FF2B5EF4-FFF2-40B4-BE49-F238E27FC236}">
                <a16:creationId xmlns:a16="http://schemas.microsoft.com/office/drawing/2014/main" id="{8987E977-4314-4698-8128-9BFCD79C7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576" y="3495747"/>
            <a:ext cx="4710224" cy="2747631"/>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8 Points 5">
            <a:extLst>
              <a:ext uri="{FF2B5EF4-FFF2-40B4-BE49-F238E27FC236}">
                <a16:creationId xmlns:a16="http://schemas.microsoft.com/office/drawing/2014/main" id="{33FF0164-2A36-4F20-9DFC-1358D0B3047D}"/>
              </a:ext>
            </a:extLst>
          </p:cNvPr>
          <p:cNvSpPr/>
          <p:nvPr/>
        </p:nvSpPr>
        <p:spPr>
          <a:xfrm>
            <a:off x="7467600" y="152400"/>
            <a:ext cx="4191000" cy="164822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Moderate risk &amp; involvement</a:t>
            </a:r>
          </a:p>
        </p:txBody>
      </p:sp>
    </p:spTree>
    <p:extLst>
      <p:ext uri="{BB962C8B-B14F-4D97-AF65-F5344CB8AC3E}">
        <p14:creationId xmlns:p14="http://schemas.microsoft.com/office/powerpoint/2010/main" val="11957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fade">
                                      <p:cBhvr>
                                        <p:cTn id="16" dur="500"/>
                                        <p:tgtEl>
                                          <p:spTgt spid="819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1"/>
            <a:ext cx="8610600" cy="6858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25606" name="Picture 28" descr="reeses-peanut-butter-cups-profi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992" y="677829"/>
            <a:ext cx="3095808" cy="236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9" descr="logo-bic.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754" y="870521"/>
            <a:ext cx="3602067" cy="197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30" descr="Chanel_Chanc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3780216"/>
            <a:ext cx="3105148" cy="310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32" descr="disney.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178" y="4437067"/>
            <a:ext cx="3930422" cy="211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58432" y="228600"/>
            <a:ext cx="2597186" cy="461665"/>
          </a:xfrm>
          <a:prstGeom prst="rect">
            <a:avLst/>
          </a:prstGeom>
          <a:noFill/>
        </p:spPr>
        <p:txBody>
          <a:bodyPr wrap="none" rtlCol="0">
            <a:spAutoFit/>
          </a:bodyPr>
          <a:lstStyle/>
          <a:p>
            <a:r>
              <a:rPr lang="en-US" sz="2400" dirty="0"/>
              <a:t>Product emphasis</a:t>
            </a:r>
          </a:p>
        </p:txBody>
      </p:sp>
      <p:sp>
        <p:nvSpPr>
          <p:cNvPr id="15" name="TextBox 14"/>
          <p:cNvSpPr txBox="1"/>
          <p:nvPr/>
        </p:nvSpPr>
        <p:spPr>
          <a:xfrm>
            <a:off x="5341912" y="228600"/>
            <a:ext cx="2669320" cy="461665"/>
          </a:xfrm>
          <a:prstGeom prst="rect">
            <a:avLst/>
          </a:prstGeom>
          <a:noFill/>
        </p:spPr>
        <p:txBody>
          <a:bodyPr wrap="none" rtlCol="0">
            <a:spAutoFit/>
          </a:bodyPr>
          <a:lstStyle/>
          <a:p>
            <a:r>
              <a:rPr lang="en-US" sz="2400" dirty="0"/>
              <a:t>Benefits emphasis</a:t>
            </a:r>
          </a:p>
        </p:txBody>
      </p:sp>
      <p:sp>
        <p:nvSpPr>
          <p:cNvPr id="17" name="TextBox 16"/>
          <p:cNvSpPr txBox="1"/>
          <p:nvPr/>
        </p:nvSpPr>
        <p:spPr>
          <a:xfrm>
            <a:off x="5341912" y="3257399"/>
            <a:ext cx="2922595" cy="461665"/>
          </a:xfrm>
          <a:prstGeom prst="rect">
            <a:avLst/>
          </a:prstGeom>
          <a:noFill/>
        </p:spPr>
        <p:txBody>
          <a:bodyPr wrap="none" rtlCol="0">
            <a:spAutoFit/>
          </a:bodyPr>
          <a:lstStyle/>
          <a:p>
            <a:r>
              <a:rPr lang="en-US" sz="2400" dirty="0"/>
              <a:t>Emotional emphasis</a:t>
            </a:r>
          </a:p>
        </p:txBody>
      </p:sp>
      <p:sp>
        <p:nvSpPr>
          <p:cNvPr id="19" name="TextBox 18"/>
          <p:cNvSpPr txBox="1"/>
          <p:nvPr/>
        </p:nvSpPr>
        <p:spPr>
          <a:xfrm>
            <a:off x="914400" y="3257400"/>
            <a:ext cx="2364750" cy="461665"/>
          </a:xfrm>
          <a:prstGeom prst="rect">
            <a:avLst/>
          </a:prstGeom>
          <a:noFill/>
        </p:spPr>
        <p:txBody>
          <a:bodyPr wrap="none" rtlCol="0">
            <a:spAutoFit/>
          </a:bodyPr>
          <a:lstStyle/>
          <a:p>
            <a:r>
              <a:rPr lang="en-US" sz="2400" dirty="0"/>
              <a:t>Image emphasis</a:t>
            </a:r>
          </a:p>
        </p:txBody>
      </p:sp>
    </p:spTree>
    <p:extLst>
      <p:ext uri="{BB962C8B-B14F-4D97-AF65-F5344CB8AC3E}">
        <p14:creationId xmlns:p14="http://schemas.microsoft.com/office/powerpoint/2010/main" val="335378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fade">
                                      <p:cBhvr>
                                        <p:cTn id="7" dur="500"/>
                                        <p:tgtEl>
                                          <p:spTgt spid="256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07"/>
                                        </p:tgtEl>
                                        <p:attrNameLst>
                                          <p:attrName>style.visibility</p:attrName>
                                        </p:attrNameLst>
                                      </p:cBhvr>
                                      <p:to>
                                        <p:strVal val="visible"/>
                                      </p:to>
                                    </p:set>
                                    <p:animEffect transition="in" filter="fade">
                                      <p:cBhvr>
                                        <p:cTn id="15" dur="500"/>
                                        <p:tgtEl>
                                          <p:spTgt spid="256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5610"/>
                                        </p:tgtEl>
                                        <p:attrNameLst>
                                          <p:attrName>style.visibility</p:attrName>
                                        </p:attrNameLst>
                                      </p:cBhvr>
                                      <p:to>
                                        <p:strVal val="visible"/>
                                      </p:to>
                                    </p:set>
                                    <p:anim calcmode="lin" valueType="num">
                                      <p:cBhvr additive="base">
                                        <p:cTn id="23" dur="500" fill="hold"/>
                                        <p:tgtEl>
                                          <p:spTgt spid="25610"/>
                                        </p:tgtEl>
                                        <p:attrNameLst>
                                          <p:attrName>ppt_x</p:attrName>
                                        </p:attrNameLst>
                                      </p:cBhvr>
                                      <p:tavLst>
                                        <p:tav tm="0">
                                          <p:val>
                                            <p:strVal val="#ppt_x"/>
                                          </p:val>
                                        </p:tav>
                                        <p:tav tm="100000">
                                          <p:val>
                                            <p:strVal val="#ppt_x"/>
                                          </p:val>
                                        </p:tav>
                                      </p:tavLst>
                                    </p:anim>
                                    <p:anim calcmode="lin" valueType="num">
                                      <p:cBhvr additive="base">
                                        <p:cTn id="24" dur="500" fill="hold"/>
                                        <p:tgtEl>
                                          <p:spTgt spid="25610"/>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5609"/>
                                        </p:tgtEl>
                                        <p:attrNameLst>
                                          <p:attrName>style.visibility</p:attrName>
                                        </p:attrNameLst>
                                      </p:cBhvr>
                                      <p:to>
                                        <p:strVal val="visible"/>
                                      </p:to>
                                    </p:set>
                                    <p:anim calcmode="lin" valueType="num">
                                      <p:cBhvr additive="base">
                                        <p:cTn id="32" dur="500" fill="hold"/>
                                        <p:tgtEl>
                                          <p:spTgt spid="25609"/>
                                        </p:tgtEl>
                                        <p:attrNameLst>
                                          <p:attrName>ppt_x</p:attrName>
                                        </p:attrNameLst>
                                      </p:cBhvr>
                                      <p:tavLst>
                                        <p:tav tm="0">
                                          <p:val>
                                            <p:strVal val="#ppt_x"/>
                                          </p:val>
                                        </p:tav>
                                        <p:tav tm="100000">
                                          <p:val>
                                            <p:strVal val="#ppt_x"/>
                                          </p:val>
                                        </p:tav>
                                      </p:tavLst>
                                    </p:anim>
                                    <p:anim calcmode="lin" valueType="num">
                                      <p:cBhvr additive="base">
                                        <p:cTn id="33" dur="500" fill="hold"/>
                                        <p:tgtEl>
                                          <p:spTgt spid="25609"/>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E295-F32A-59A0-F05E-479F0B5DF4C8}"/>
              </a:ext>
            </a:extLst>
          </p:cNvPr>
          <p:cNvSpPr>
            <a:spLocks noGrp="1"/>
          </p:cNvSpPr>
          <p:nvPr>
            <p:ph type="title"/>
          </p:nvPr>
        </p:nvSpPr>
        <p:spPr/>
        <p:txBody>
          <a:bodyPr/>
          <a:lstStyle/>
          <a:p>
            <a:endParaRPr lang="en-CA"/>
          </a:p>
        </p:txBody>
      </p:sp>
      <p:pic>
        <p:nvPicPr>
          <p:cNvPr id="3" name="Online Media 2" title="Pooph! The Most Powerful Pet Odor Eliminator in the World">
            <a:hlinkClick r:id="" action="ppaction://media"/>
            <a:extLst>
              <a:ext uri="{FF2B5EF4-FFF2-40B4-BE49-F238E27FC236}">
                <a16:creationId xmlns:a16="http://schemas.microsoft.com/office/drawing/2014/main" id="{D38340E8-6800-82FC-E690-409FC6C3BE3D}"/>
              </a:ext>
            </a:extLst>
          </p:cNvPr>
          <p:cNvPicPr>
            <a:picLocks noRot="1" noChangeAspect="1"/>
          </p:cNvPicPr>
          <p:nvPr>
            <a:videoFile r:link="rId1"/>
          </p:nvPr>
        </p:nvPicPr>
        <p:blipFill>
          <a:blip r:embed="rId3"/>
          <a:stretch>
            <a:fillRect/>
          </a:stretch>
        </p:blipFill>
        <p:spPr>
          <a:xfrm>
            <a:off x="533400" y="426685"/>
            <a:ext cx="10627664" cy="6004630"/>
          </a:xfrm>
          <a:prstGeom prst="rect">
            <a:avLst/>
          </a:prstGeom>
        </p:spPr>
      </p:pic>
    </p:spTree>
    <p:extLst>
      <p:ext uri="{BB962C8B-B14F-4D97-AF65-F5344CB8AC3E}">
        <p14:creationId xmlns:p14="http://schemas.microsoft.com/office/powerpoint/2010/main" val="38638476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 Great Resources to Randomly Pick Contest Winners">
            <a:extLst>
              <a:ext uri="{FF2B5EF4-FFF2-40B4-BE49-F238E27FC236}">
                <a16:creationId xmlns:a16="http://schemas.microsoft.com/office/drawing/2014/main" id="{C8D1AF44-390C-A387-BCAD-34FCA7855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6 Great Resources to Randomly Pick Contest Winners">
            <a:extLst>
              <a:ext uri="{FF2B5EF4-FFF2-40B4-BE49-F238E27FC236}">
                <a16:creationId xmlns:a16="http://schemas.microsoft.com/office/drawing/2014/main" id="{E1AC0897-A9D1-6124-B41B-54E956E76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741"/>
          <a:stretch/>
        </p:blipFill>
        <p:spPr bwMode="auto">
          <a:xfrm flipH="1">
            <a:off x="10287000" y="0"/>
            <a:ext cx="1905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079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1295400"/>
            <a:ext cx="7766936" cy="3627502"/>
          </a:xfrm>
        </p:spPr>
        <p:txBody>
          <a:bodyPr/>
          <a:lstStyle/>
          <a:p>
            <a:pPr algn="ctr"/>
            <a:r>
              <a:rPr lang="en-US" dirty="0"/>
              <a:t>Brand Portfolios:</a:t>
            </a:r>
            <a:br>
              <a:rPr lang="en-US" dirty="0"/>
            </a:br>
            <a:br>
              <a:rPr lang="en-US" dirty="0"/>
            </a:br>
            <a:r>
              <a:rPr lang="en-US" dirty="0"/>
              <a:t>Family vs </a:t>
            </a:r>
            <a:br>
              <a:rPr lang="en-US" dirty="0"/>
            </a:br>
            <a:r>
              <a:rPr lang="en-US" dirty="0"/>
              <a:t>Independent Brands</a:t>
            </a:r>
          </a:p>
        </p:txBody>
      </p:sp>
    </p:spTree>
    <p:extLst>
      <p:ext uri="{BB962C8B-B14F-4D97-AF65-F5344CB8AC3E}">
        <p14:creationId xmlns:p14="http://schemas.microsoft.com/office/powerpoint/2010/main" val="108113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5CF0-D4D5-49E9-8F09-A2704282AD03}"/>
              </a:ext>
            </a:extLst>
          </p:cNvPr>
          <p:cNvSpPr/>
          <p:nvPr/>
        </p:nvSpPr>
        <p:spPr>
          <a:xfrm>
            <a:off x="8915400" y="0"/>
            <a:ext cx="32766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4" descr="http://veganrabbit.files.wordpress.com/2011/06/procter-gamble-wm.jpg">
            <a:extLst>
              <a:ext uri="{FF2B5EF4-FFF2-40B4-BE49-F238E27FC236}">
                <a16:creationId xmlns:a16="http://schemas.microsoft.com/office/drawing/2014/main" id="{B6C556C7-0981-4A9F-899A-C76037A50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33"/>
          <a:stretch/>
        </p:blipFill>
        <p:spPr bwMode="auto">
          <a:xfrm>
            <a:off x="818408" y="0"/>
            <a:ext cx="106877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619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56FC65-52B2-6CDA-C6EF-6D1DA083578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descr="A screenshot of a cell phone&#10;&#10;Description automatically generated">
            <a:extLst>
              <a:ext uri="{FF2B5EF4-FFF2-40B4-BE49-F238E27FC236}">
                <a16:creationId xmlns:a16="http://schemas.microsoft.com/office/drawing/2014/main" id="{B604858C-3518-B4C5-6E26-869767E7A484}"/>
              </a:ext>
            </a:extLst>
          </p:cNvPr>
          <p:cNvPicPr>
            <a:picLocks noChangeAspect="1"/>
          </p:cNvPicPr>
          <p:nvPr/>
        </p:nvPicPr>
        <p:blipFill rotWithShape="1">
          <a:blip r:embed="rId2">
            <a:extLst>
              <a:ext uri="{28A0092B-C50C-407E-A947-70E740481C1C}">
                <a14:useLocalDpi xmlns:a14="http://schemas.microsoft.com/office/drawing/2010/main" val="0"/>
              </a:ext>
            </a:extLst>
          </a:blip>
          <a:srcRect l="10634" t="15152" b="1"/>
          <a:stretch/>
        </p:blipFill>
        <p:spPr>
          <a:xfrm>
            <a:off x="-76200" y="0"/>
            <a:ext cx="12569256" cy="6144621"/>
          </a:xfrm>
          <a:prstGeom prst="rect">
            <a:avLst/>
          </a:prstGeom>
        </p:spPr>
      </p:pic>
      <p:pic>
        <p:nvPicPr>
          <p:cNvPr id="1028" name="Picture 4" descr="LP or Vinyl Records to CD | Extreme Imaging">
            <a:extLst>
              <a:ext uri="{FF2B5EF4-FFF2-40B4-BE49-F238E27FC236}">
                <a16:creationId xmlns:a16="http://schemas.microsoft.com/office/drawing/2014/main" id="{D0E94408-F345-E7A3-1BCA-91639FC77D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2040" y="4480259"/>
            <a:ext cx="1912040" cy="18508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ld Cassette Tape - Free image on Pixabay">
            <a:extLst>
              <a:ext uri="{FF2B5EF4-FFF2-40B4-BE49-F238E27FC236}">
                <a16:creationId xmlns:a16="http://schemas.microsoft.com/office/drawing/2014/main" id="{33B64E57-0114-3237-12A1-A29249895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4320" y="5264240"/>
            <a:ext cx="1310640" cy="8751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apster Logo PNG Vectors Free Download">
            <a:extLst>
              <a:ext uri="{FF2B5EF4-FFF2-40B4-BE49-F238E27FC236}">
                <a16:creationId xmlns:a16="http://schemas.microsoft.com/office/drawing/2014/main" id="{DCE8857F-CE29-08B9-0BCE-05F6D4808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585" y="2520774"/>
            <a:ext cx="1317163" cy="12556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ckspin CD-Rom Road Trip PopGrip | PopSockets® Official">
            <a:extLst>
              <a:ext uri="{FF2B5EF4-FFF2-40B4-BE49-F238E27FC236}">
                <a16:creationId xmlns:a16="http://schemas.microsoft.com/office/drawing/2014/main" id="{11B4F9F4-B990-9B9F-3DCC-0601714A31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8899" y="4837533"/>
            <a:ext cx="1854518" cy="18545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pple - Support - Downloads">
            <a:extLst>
              <a:ext uri="{FF2B5EF4-FFF2-40B4-BE49-F238E27FC236}">
                <a16:creationId xmlns:a16="http://schemas.microsoft.com/office/drawing/2014/main" id="{F34095CB-E365-4126-04D5-AA61F72AA3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2007" y="4798607"/>
            <a:ext cx="1369203" cy="13692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otify green logo and icon transparent PNG - StickPNG">
            <a:extLst>
              <a:ext uri="{FF2B5EF4-FFF2-40B4-BE49-F238E27FC236}">
                <a16:creationId xmlns:a16="http://schemas.microsoft.com/office/drawing/2014/main" id="{72079A11-2F2B-4042-FA68-81EC7CEBC4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4480" y="4855360"/>
            <a:ext cx="1854518" cy="12556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E56E74-666E-59B9-0B22-44E90017FD2D}"/>
              </a:ext>
            </a:extLst>
          </p:cNvPr>
          <p:cNvSpPr/>
          <p:nvPr/>
        </p:nvSpPr>
        <p:spPr>
          <a:xfrm>
            <a:off x="6882272" y="6139365"/>
            <a:ext cx="1029449" cy="584775"/>
          </a:xfrm>
          <a:prstGeom prst="rect">
            <a:avLst/>
          </a:prstGeom>
          <a:noFill/>
        </p:spPr>
        <p:txBody>
          <a:bodyPr wrap="none" lIns="91440" tIns="45720" rIns="91440" bIns="45720">
            <a:spAutoFit/>
          </a:bodyPr>
          <a:lstStyle/>
          <a:p>
            <a:pPr algn="ctr"/>
            <a:r>
              <a:rPr lang="en-US" sz="3200" b="1" cap="none" spc="0" dirty="0">
                <a:ln w="0"/>
                <a:solidFill>
                  <a:schemeClr val="accent4">
                    <a:lumMod val="50000"/>
                  </a:schemeClr>
                </a:solidFill>
              </a:rPr>
              <a:t>Time</a:t>
            </a:r>
          </a:p>
        </p:txBody>
      </p:sp>
      <p:sp>
        <p:nvSpPr>
          <p:cNvPr id="4" name="TextBox 3">
            <a:extLst>
              <a:ext uri="{FF2B5EF4-FFF2-40B4-BE49-F238E27FC236}">
                <a16:creationId xmlns:a16="http://schemas.microsoft.com/office/drawing/2014/main" id="{ABC8200C-36C5-C0F4-4B83-AF31CAD89D01}"/>
              </a:ext>
            </a:extLst>
          </p:cNvPr>
          <p:cNvSpPr txBox="1"/>
          <p:nvPr/>
        </p:nvSpPr>
        <p:spPr>
          <a:xfrm>
            <a:off x="5984045" y="1056850"/>
            <a:ext cx="1412951" cy="369332"/>
          </a:xfrm>
          <a:prstGeom prst="rect">
            <a:avLst/>
          </a:prstGeom>
          <a:noFill/>
        </p:spPr>
        <p:txBody>
          <a:bodyPr wrap="none" rtlCol="0">
            <a:spAutoFit/>
          </a:bodyPr>
          <a:lstStyle/>
          <a:p>
            <a:r>
              <a:rPr lang="en-CA" dirty="0"/>
              <a:t>Profits peak</a:t>
            </a:r>
          </a:p>
        </p:txBody>
      </p:sp>
      <p:sp>
        <p:nvSpPr>
          <p:cNvPr id="5" name="TextBox 4">
            <a:extLst>
              <a:ext uri="{FF2B5EF4-FFF2-40B4-BE49-F238E27FC236}">
                <a16:creationId xmlns:a16="http://schemas.microsoft.com/office/drawing/2014/main" id="{D99FF0A5-5444-258F-F325-147C5702A93D}"/>
              </a:ext>
            </a:extLst>
          </p:cNvPr>
          <p:cNvSpPr txBox="1"/>
          <p:nvPr/>
        </p:nvSpPr>
        <p:spPr>
          <a:xfrm>
            <a:off x="1997298" y="4373266"/>
            <a:ext cx="2669320" cy="369332"/>
          </a:xfrm>
          <a:prstGeom prst="rect">
            <a:avLst/>
          </a:prstGeom>
          <a:noFill/>
        </p:spPr>
        <p:txBody>
          <a:bodyPr wrap="none" rtlCol="0">
            <a:spAutoFit/>
          </a:bodyPr>
          <a:lstStyle/>
          <a:p>
            <a:r>
              <a:rPr lang="en-CA" dirty="0"/>
              <a:t>Big investment required</a:t>
            </a:r>
          </a:p>
        </p:txBody>
      </p:sp>
      <p:sp>
        <p:nvSpPr>
          <p:cNvPr id="6" name="TextBox 5">
            <a:extLst>
              <a:ext uri="{FF2B5EF4-FFF2-40B4-BE49-F238E27FC236}">
                <a16:creationId xmlns:a16="http://schemas.microsoft.com/office/drawing/2014/main" id="{06E44E89-4F91-47D0-2886-44FBC9E5C356}"/>
              </a:ext>
            </a:extLst>
          </p:cNvPr>
          <p:cNvSpPr txBox="1"/>
          <p:nvPr/>
        </p:nvSpPr>
        <p:spPr>
          <a:xfrm>
            <a:off x="3957737" y="2634064"/>
            <a:ext cx="2666130" cy="646331"/>
          </a:xfrm>
          <a:prstGeom prst="rect">
            <a:avLst/>
          </a:prstGeom>
          <a:noFill/>
        </p:spPr>
        <p:txBody>
          <a:bodyPr wrap="square" rtlCol="0">
            <a:spAutoFit/>
          </a:bodyPr>
          <a:lstStyle/>
          <a:p>
            <a:r>
              <a:rPr lang="en-CA" dirty="0"/>
              <a:t>“Make or break”</a:t>
            </a:r>
          </a:p>
          <a:p>
            <a:endParaRPr lang="en-CA" dirty="0"/>
          </a:p>
        </p:txBody>
      </p:sp>
      <p:pic>
        <p:nvPicPr>
          <p:cNvPr id="7" name="Picture 4" descr="LP or Vinyl Records to CD | Extreme Imaging">
            <a:extLst>
              <a:ext uri="{FF2B5EF4-FFF2-40B4-BE49-F238E27FC236}">
                <a16:creationId xmlns:a16="http://schemas.microsoft.com/office/drawing/2014/main" id="{E9BD22FE-45D3-FDBE-4240-902C804D96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1958" y="5250317"/>
            <a:ext cx="1594981" cy="1543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Apple - Support - Downloads">
            <a:extLst>
              <a:ext uri="{FF2B5EF4-FFF2-40B4-BE49-F238E27FC236}">
                <a16:creationId xmlns:a16="http://schemas.microsoft.com/office/drawing/2014/main" id="{94533FA1-43D8-41FD-D556-0FAB231676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7076" y="5344906"/>
            <a:ext cx="1369203" cy="13692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ackspin CD-Rom Road Trip PopGrip | PopSockets® Official">
            <a:extLst>
              <a:ext uri="{FF2B5EF4-FFF2-40B4-BE49-F238E27FC236}">
                <a16:creationId xmlns:a16="http://schemas.microsoft.com/office/drawing/2014/main" id="{00C4383F-9F3E-95BF-557C-CD30B6F6F5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0294" y="5264240"/>
            <a:ext cx="1854518" cy="18545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potify green logo and icon transparent PNG - StickPNG">
            <a:extLst>
              <a:ext uri="{FF2B5EF4-FFF2-40B4-BE49-F238E27FC236}">
                <a16:creationId xmlns:a16="http://schemas.microsoft.com/office/drawing/2014/main" id="{24D43013-7895-730F-8649-09F0704F7C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8951" y="5563651"/>
            <a:ext cx="1854518" cy="12556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Old Cassette Tape - Free image on Pixabay">
            <a:extLst>
              <a:ext uri="{FF2B5EF4-FFF2-40B4-BE49-F238E27FC236}">
                <a16:creationId xmlns:a16="http://schemas.microsoft.com/office/drawing/2014/main" id="{2CFE3A8B-2451-A201-6A54-87339B63A9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5974" y="5833247"/>
            <a:ext cx="1310640" cy="87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44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1263 0.05602 L 0.19805 0.06088 L 0.24154 0.06088 L 0.30339 0.05139 L 0.36654 0.02801 L 0.42305 -0.00949 L 0.49024 -0.06782 L 0.54805 -0.15671 L 0.58894 -0.23148 L 0.62839 -0.33449 L 0.66263 -0.44675 L 0.69805 -0.53564 L 0.72045 -0.56828 L 0.74545 -0.59166 L 0.77045 -0.59861 L 0.80209 -0.57777 L 0.82448 -0.54722 L 0.8573 -0.48402 L 0.89545 -0.38125 L 0.93099 -0.29004 L 0.94948 -0.23379 L 0.9823 -0.1824 L 1.02969 -0.14259 L 1.0573 -0.12175 L 1.09818 -0.11458 " pathEditMode="relative" ptsTypes="AAAAAAAAAAAAAAAAAAAAAAAAA">
                                      <p:cBhvr>
                                        <p:cTn id="6" dur="2000" fill="hold"/>
                                        <p:tgtEl>
                                          <p:spTgt spid="1028"/>
                                        </p:tgtEl>
                                        <p:attrNameLst>
                                          <p:attrName>ppt_x</p:attrName>
                                          <p:attrName>ppt_y</p:attrName>
                                        </p:attrNameLst>
                                      </p:cBhvr>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6784 0.01296 L 0.14935 0.01782 L 0.21784 0.01782 L 0.27695 0.01065 L 0.33489 -0.0081 L 0.38359 -0.03148 L 0.44544 -0.08981 L 0.49804 -0.14144 L 0.54414 -0.2162 L 0.5862 -0.30046 L 0.62044 -0.39167 L 0.64544 -0.48287 L 0.66914 -0.55764 L 0.70456 -0.62315 L 0.74544 -0.64653 L 0.77435 -0.63958 L 0.79674 -0.61157 L 0.81784 -0.5787 L 0.85456 -0.50394 L 0.8875 -0.41736 L 0.9151 -0.3331 L 0.94284 -0.26991 L 0.98099 -0.20694 L 1.03229 -0.17176 L 1.06784 -0.15069 " pathEditMode="relative" ptsTypes="AAAAAAAAAAAAAAAAAAAAAAAAA">
                                      <p:cBhvr>
                                        <p:cTn id="15" dur="2000" fill="hold"/>
                                        <p:tgtEl>
                                          <p:spTgt spid="1030"/>
                                        </p:tgtEl>
                                        <p:attrNameLst>
                                          <p:attrName>ppt_x</p:attrName>
                                          <p:attrName>ppt_y</p:attrName>
                                        </p:attrNameLst>
                                      </p:cBhvr>
                                    </p:animMotion>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6237 0.03588 L 0.12552 0.04051 L 0.19127 0.04051 L 0.23867 0.04305 L 0.28333 0.02662 L 0.33737 0.00093 L 0.39909 -0.03657 L 0.43737 -0.0669 L 0.48867 -0.11852 L 0.52669 -0.17454 L 0.56237 -0.24005 L 0.59518 -0.3125 L 0.62148 -0.40116 L 0.65312 -0.49954 L 0.68737 -0.57917 L 0.71627 -0.60949 L 0.74518 -0.62107 L 0.77278 -0.61644 L 0.79518 -0.58843 L 0.82278 -0.54167 L 0.84778 -0.48079 L 0.88073 -0.39907 L 0.90833 -0.32662 L 0.93203 -0.26111 L 0.95312 -0.21667 L 0.98593 -0.17685 L 1.02682 -0.14884 L 1.06237 -0.13009 " pathEditMode="relative" rAng="0" ptsTypes="AAAAAAAAAAAAAAAAAAAAAAAAAAAA">
                                      <p:cBhvr>
                                        <p:cTn id="24" dur="2000" fill="hold"/>
                                        <p:tgtEl>
                                          <p:spTgt spid="1032"/>
                                        </p:tgtEl>
                                        <p:attrNameLst>
                                          <p:attrName>ppt_x</p:attrName>
                                          <p:attrName>ppt_y</p:attrName>
                                        </p:attrNameLst>
                                      </p:cBhvr>
                                      <p:rCtr x="50000" y="-32500"/>
                                    </p:animMotion>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5807 0.06065 L 0.12643 0.06065 L 0.19479 0.06551 L 0.24075 0.06296 L 0.28033 0.0537 L 0.34349 0.02338 L 0.42487 -0.03056 L 0.49466 -0.1169 L 0.54596 -0.1919 L 0.58541 -0.28773 L 0.61849 -0.39537 L 0.65403 -0.49121 L 0.68541 -0.56366 L 0.71054 -0.58704 L 0.74349 -0.59861 L 0.775 -0.58473 L 0.8039 -0.5426 L 0.84349 -0.45602 L 0.88541 -0.34375 L 0.92356 -0.24815 L 0.96575 -0.17732 L 1.00117 -0.13982 L 1.03658 -0.12408 L 1.06575 -0.1169 " pathEditMode="relative" rAng="0" ptsTypes="AAAAAAAAAAAAAAAAAAAAAAAA">
                                      <p:cBhvr>
                                        <p:cTn id="33" dur="2000" fill="hold"/>
                                        <p:tgtEl>
                                          <p:spTgt spid="1034"/>
                                        </p:tgtEl>
                                        <p:attrNameLst>
                                          <p:attrName>ppt_x</p:attrName>
                                          <p:attrName>ppt_y</p:attrName>
                                        </p:attrNameLst>
                                      </p:cBhvr>
                                      <p:rCtr x="50378" y="-32731"/>
                                    </p:animMotion>
                                  </p:childTnLst>
                                </p:cTn>
                              </p:par>
                            </p:childTnLst>
                          </p:cTn>
                        </p:par>
                        <p:par>
                          <p:cTn id="34" fill="hold">
                            <p:stCondLst>
                              <p:cond delay="2000"/>
                            </p:stCondLst>
                            <p:childTnLst>
                              <p:par>
                                <p:cTn id="35" presetID="2" presetClass="entr" presetSubtype="4"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6094 0.05023 L 0.14635 0.05254 L 0.21094 0.05509 L 0.27005 0.0456 L 0.3332 0.02453 L 0.40299 -0.02223 L 0.47799 -0.09237 L 0.52799 -0.16737 L 0.57799 -0.26088 L 0.62018 -0.38473 L 0.65573 -0.49931 " pathEditMode="relative" rAng="0" ptsTypes="AAAAAAAAAAA">
                                      <p:cBhvr>
                                        <p:cTn id="42" dur="2000" fill="hold"/>
                                        <p:tgtEl>
                                          <p:spTgt spid="1036"/>
                                        </p:tgtEl>
                                        <p:attrNameLst>
                                          <p:attrName>ppt_x</p:attrName>
                                          <p:attrName>ppt_y</p:attrName>
                                        </p:attrNameLst>
                                      </p:cBhvr>
                                      <p:rCtr x="29740" y="-27245"/>
                                    </p:animMotion>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3465" y="348132"/>
            <a:ext cx="8596668" cy="1423857"/>
          </a:xfrm>
        </p:spPr>
        <p:txBody>
          <a:bodyPr/>
          <a:lstStyle/>
          <a:p>
            <a:r>
              <a:rPr lang="en-US" dirty="0"/>
              <a:t>Family </a:t>
            </a:r>
          </a:p>
        </p:txBody>
      </p:sp>
      <p:pic>
        <p:nvPicPr>
          <p:cNvPr id="1026" name="Picture 2" descr="http://potatopro.com/sites/default/files/pictures/McCain%20Foods%20Canada%20Potato%20medl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85" y="1524000"/>
            <a:ext cx="4645025" cy="2119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store.walmart.ca/images/WMTCNPE/705/426/705426_Large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084" y="1703704"/>
            <a:ext cx="1943100" cy="18848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ccain.ca/SiteCollectionImages/430201-DNDPie-Apple-221x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322" y="3899712"/>
            <a:ext cx="21050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anadianbusiness.com/wp-content/uploads/2013/04/mccain-fri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7996" y="3953407"/>
            <a:ext cx="1490662" cy="26193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yourgrocerystore.ca/shopping/537-large/mccain-frozen-punches-355ml.jpg"/>
          <p:cNvPicPr>
            <a:picLocks noChangeAspect="1" noChangeArrowheads="1"/>
          </p:cNvPicPr>
          <p:nvPr/>
        </p:nvPicPr>
        <p:blipFill rotWithShape="1">
          <a:blip r:embed="rId6">
            <a:extLst>
              <a:ext uri="{28A0092B-C50C-407E-A947-70E740481C1C}">
                <a14:useLocalDpi xmlns:a14="http://schemas.microsoft.com/office/drawing/2010/main" val="0"/>
              </a:ext>
            </a:extLst>
          </a:blip>
          <a:srcRect l="27248" t="16413" r="30260" b="18538"/>
          <a:stretch/>
        </p:blipFill>
        <p:spPr bwMode="auto">
          <a:xfrm>
            <a:off x="5189969" y="4333704"/>
            <a:ext cx="1214203" cy="18587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media.cirrusmedia.com.au/FM_Media_Library/ServiceLoad/Article/-Uploads-PressReleases-food-Images-20081105-steamfresh_1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253" y="4108891"/>
            <a:ext cx="1717675" cy="168904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A24955DF-5CE3-430E-A16C-49D95EA0DD0D}"/>
              </a:ext>
            </a:extLst>
          </p:cNvPr>
          <p:cNvSpPr txBox="1">
            <a:spLocks/>
          </p:cNvSpPr>
          <p:nvPr/>
        </p:nvSpPr>
        <p:spPr>
          <a:xfrm>
            <a:off x="2264969" y="348132"/>
            <a:ext cx="7064202" cy="14238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vs Independent Brands</a:t>
            </a:r>
          </a:p>
        </p:txBody>
      </p:sp>
    </p:spTree>
    <p:extLst>
      <p:ext uri="{BB962C8B-B14F-4D97-AF65-F5344CB8AC3E}">
        <p14:creationId xmlns:p14="http://schemas.microsoft.com/office/powerpoint/2010/main" val="310563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3465" y="348132"/>
            <a:ext cx="8596668" cy="1423857"/>
          </a:xfrm>
        </p:spPr>
        <p:txBody>
          <a:bodyPr/>
          <a:lstStyle/>
          <a:p>
            <a:r>
              <a:rPr lang="en-US" sz="6000" dirty="0"/>
              <a:t>Family</a:t>
            </a:r>
            <a:r>
              <a:rPr lang="en-US" dirty="0"/>
              <a:t> </a:t>
            </a:r>
          </a:p>
        </p:txBody>
      </p:sp>
      <p:pic>
        <p:nvPicPr>
          <p:cNvPr id="1026" name="Picture 2" descr="http://potatopro.com/sites/default/files/pictures/McCain%20Foods%20Canada%20Potato%20medl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85" y="1524000"/>
            <a:ext cx="4645025" cy="2119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store.walmart.ca/images/WMTCNPE/705/426/705426_Large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084" y="1703704"/>
            <a:ext cx="1943100" cy="18848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ccain.ca/SiteCollectionImages/430201-DNDPie-Apple-221x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322" y="3899712"/>
            <a:ext cx="21050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anadianbusiness.com/wp-content/uploads/2013/04/mccain-fri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7996" y="3953407"/>
            <a:ext cx="1490662" cy="26193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yourgrocerystore.ca/shopping/537-large/mccain-frozen-punches-355ml.jpg"/>
          <p:cNvPicPr>
            <a:picLocks noChangeAspect="1" noChangeArrowheads="1"/>
          </p:cNvPicPr>
          <p:nvPr/>
        </p:nvPicPr>
        <p:blipFill rotWithShape="1">
          <a:blip r:embed="rId6">
            <a:extLst>
              <a:ext uri="{28A0092B-C50C-407E-A947-70E740481C1C}">
                <a14:useLocalDpi xmlns:a14="http://schemas.microsoft.com/office/drawing/2010/main" val="0"/>
              </a:ext>
            </a:extLst>
          </a:blip>
          <a:srcRect l="27248" t="16413" r="30260" b="18538"/>
          <a:stretch/>
        </p:blipFill>
        <p:spPr bwMode="auto">
          <a:xfrm>
            <a:off x="5189969" y="4333704"/>
            <a:ext cx="1214203" cy="18587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media.cirrusmedia.com.au/FM_Media_Library/ServiceLoad/Article/-Uploads-PressReleases-food-Images-20081105-steamfresh_1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253" y="4108891"/>
            <a:ext cx="1717675" cy="168904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A24955DF-5CE3-430E-A16C-49D95EA0DD0D}"/>
              </a:ext>
            </a:extLst>
          </p:cNvPr>
          <p:cNvSpPr txBox="1">
            <a:spLocks/>
          </p:cNvSpPr>
          <p:nvPr/>
        </p:nvSpPr>
        <p:spPr>
          <a:xfrm>
            <a:off x="3200400" y="501957"/>
            <a:ext cx="7064202" cy="14238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vs Independent Brands</a:t>
            </a:r>
          </a:p>
        </p:txBody>
      </p:sp>
    </p:spTree>
    <p:extLst>
      <p:ext uri="{BB962C8B-B14F-4D97-AF65-F5344CB8AC3E}">
        <p14:creationId xmlns:p14="http://schemas.microsoft.com/office/powerpoint/2010/main" val="2155460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 fill="hold"/>
                                        <p:tgtEl>
                                          <p:spTgt spid="3"/>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5670A3-15D6-45B2-9410-410F31597D67}"/>
              </a:ext>
            </a:extLst>
          </p:cNvPr>
          <p:cNvSpPr/>
          <p:nvPr/>
        </p:nvSpPr>
        <p:spPr>
          <a:xfrm>
            <a:off x="8915400" y="0"/>
            <a:ext cx="32766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A74E7865-63B1-4F84-9838-193C2B994E2B}"/>
              </a:ext>
            </a:extLst>
          </p:cNvPr>
          <p:cNvSpPr/>
          <p:nvPr/>
        </p:nvSpPr>
        <p:spPr>
          <a:xfrm>
            <a:off x="1524000" y="0"/>
            <a:ext cx="9220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chemeClr val="bg1"/>
                </a:solidFill>
              </a:ln>
            </a:endParaRPr>
          </a:p>
        </p:txBody>
      </p:sp>
      <p:pic>
        <p:nvPicPr>
          <p:cNvPr id="1026" name="Picture 2" descr="Image result for nike products">
            <a:extLst>
              <a:ext uri="{FF2B5EF4-FFF2-40B4-BE49-F238E27FC236}">
                <a16:creationId xmlns:a16="http://schemas.microsoft.com/office/drawing/2014/main" id="{1011E24C-070C-4D2A-902F-8511BFA53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784" y="366478"/>
            <a:ext cx="655320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ike basketball">
            <a:extLst>
              <a:ext uri="{FF2B5EF4-FFF2-40B4-BE49-F238E27FC236}">
                <a16:creationId xmlns:a16="http://schemas.microsoft.com/office/drawing/2014/main" id="{53C649C0-69A3-4F4F-8B5E-EB7FB7351D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950" y="143288"/>
            <a:ext cx="1405700" cy="1405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ike football">
            <a:extLst>
              <a:ext uri="{FF2B5EF4-FFF2-40B4-BE49-F238E27FC236}">
                <a16:creationId xmlns:a16="http://schemas.microsoft.com/office/drawing/2014/main" id="{65F81B47-4FCC-4863-AFDF-7B7D18F3DC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5375" y="1291340"/>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ike football">
            <a:extLst>
              <a:ext uri="{FF2B5EF4-FFF2-40B4-BE49-F238E27FC236}">
                <a16:creationId xmlns:a16="http://schemas.microsoft.com/office/drawing/2014/main" id="{138E3E4C-A116-4608-949F-BC6DABAA2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5196" y="516517"/>
            <a:ext cx="1953609" cy="1953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ike baseball">
            <a:extLst>
              <a:ext uri="{FF2B5EF4-FFF2-40B4-BE49-F238E27FC236}">
                <a16:creationId xmlns:a16="http://schemas.microsoft.com/office/drawing/2014/main" id="{B3F38988-521A-4BE7-9423-BEC4B13F08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0138" y="2283277"/>
            <a:ext cx="2211909" cy="451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EB9E59-62AB-4999-9AFC-D0BA22B9095D}"/>
              </a:ext>
            </a:extLst>
          </p:cNvPr>
          <p:cNvSpPr/>
          <p:nvPr/>
        </p:nvSpPr>
        <p:spPr>
          <a:xfrm>
            <a:off x="6096000" y="0"/>
            <a:ext cx="6096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2">
            <a:extLst>
              <a:ext uri="{FF2B5EF4-FFF2-40B4-BE49-F238E27FC236}">
                <a16:creationId xmlns:a16="http://schemas.microsoft.com/office/drawing/2014/main" id="{5DA096B6-6183-4E5E-A836-0AA51CECC9F0}"/>
              </a:ext>
            </a:extLst>
          </p:cNvPr>
          <p:cNvSpPr>
            <a:spLocks noGrp="1"/>
          </p:cNvSpPr>
          <p:nvPr>
            <p:ph type="title"/>
          </p:nvPr>
        </p:nvSpPr>
        <p:spPr>
          <a:xfrm>
            <a:off x="2485695" y="101029"/>
            <a:ext cx="2358335" cy="1423857"/>
          </a:xfrm>
        </p:spPr>
        <p:txBody>
          <a:bodyPr/>
          <a:lstStyle/>
          <a:p>
            <a:r>
              <a:rPr lang="en-US" dirty="0"/>
              <a:t>Family vs </a:t>
            </a:r>
          </a:p>
        </p:txBody>
      </p:sp>
      <p:sp>
        <p:nvSpPr>
          <p:cNvPr id="10" name="Title 2">
            <a:extLst>
              <a:ext uri="{FF2B5EF4-FFF2-40B4-BE49-F238E27FC236}">
                <a16:creationId xmlns:a16="http://schemas.microsoft.com/office/drawing/2014/main" id="{DA56FD9A-FF2A-42FB-B63A-D612FBD18196}"/>
              </a:ext>
            </a:extLst>
          </p:cNvPr>
          <p:cNvSpPr txBox="1">
            <a:spLocks/>
          </p:cNvSpPr>
          <p:nvPr/>
        </p:nvSpPr>
        <p:spPr>
          <a:xfrm>
            <a:off x="4844029" y="152400"/>
            <a:ext cx="6357371" cy="14238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Independent Brands</a:t>
            </a:r>
          </a:p>
        </p:txBody>
      </p:sp>
      <p:pic>
        <p:nvPicPr>
          <p:cNvPr id="7" name="Picture 6" descr="The World of General Mills. 2 Championship Brands. - ppt download">
            <a:extLst>
              <a:ext uri="{FF2B5EF4-FFF2-40B4-BE49-F238E27FC236}">
                <a16:creationId xmlns:a16="http://schemas.microsoft.com/office/drawing/2014/main" id="{97365419-6DA1-46EC-84EB-66EA2EAB32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78"/>
          <a:stretch/>
        </p:blipFill>
        <p:spPr bwMode="auto">
          <a:xfrm>
            <a:off x="4082030" y="2106172"/>
            <a:ext cx="444843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E773-919A-46DE-8D99-BBAF87780356}"/>
              </a:ext>
            </a:extLst>
          </p:cNvPr>
          <p:cNvSpPr>
            <a:spLocks noGrp="1"/>
          </p:cNvSpPr>
          <p:nvPr>
            <p:ph type="title"/>
          </p:nvPr>
        </p:nvSpPr>
        <p:spPr/>
        <p:txBody>
          <a:bodyPr/>
          <a:lstStyle/>
          <a:p>
            <a:r>
              <a:rPr lang="en-CA" dirty="0"/>
              <a:t>Types of Consumer Products</a:t>
            </a:r>
          </a:p>
        </p:txBody>
      </p:sp>
      <p:sp>
        <p:nvSpPr>
          <p:cNvPr id="3" name="Content Placeholder 2">
            <a:extLst>
              <a:ext uri="{FF2B5EF4-FFF2-40B4-BE49-F238E27FC236}">
                <a16:creationId xmlns:a16="http://schemas.microsoft.com/office/drawing/2014/main" id="{C207830D-E5ED-42A0-A0C8-A84EDA76E16E}"/>
              </a:ext>
            </a:extLst>
          </p:cNvPr>
          <p:cNvSpPr>
            <a:spLocks noGrp="1"/>
          </p:cNvSpPr>
          <p:nvPr>
            <p:ph idx="1"/>
          </p:nvPr>
        </p:nvSpPr>
        <p:spPr>
          <a:xfrm>
            <a:off x="677334" y="1600200"/>
            <a:ext cx="8596668" cy="4441163"/>
          </a:xfrm>
        </p:spPr>
        <p:txBody>
          <a:bodyPr>
            <a:normAutofit/>
          </a:bodyPr>
          <a:lstStyle/>
          <a:p>
            <a:r>
              <a:rPr lang="en-CA" b="1" u="sng" dirty="0"/>
              <a:t>Specialty products </a:t>
            </a:r>
            <a:r>
              <a:rPr lang="en-CA" dirty="0"/>
              <a:t>require an extensive search and shopping effort generally (but not always) because they are expensive</a:t>
            </a:r>
          </a:p>
        </p:txBody>
      </p:sp>
      <p:pic>
        <p:nvPicPr>
          <p:cNvPr id="9218" name="Picture 2" descr="21 New Buick, Chevrolet, GMC Cars, SUVs, and Trucks for Sale in Swift  Current | Standard Motors">
            <a:extLst>
              <a:ext uri="{FF2B5EF4-FFF2-40B4-BE49-F238E27FC236}">
                <a16:creationId xmlns:a16="http://schemas.microsoft.com/office/drawing/2014/main" id="{9ADF65D0-1AB9-43B6-826D-EC996EEEE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067" y="41148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ront-Garage Homes | Modern Lakeside Living | Arbour Lake West">
            <a:extLst>
              <a:ext uri="{FF2B5EF4-FFF2-40B4-BE49-F238E27FC236}">
                <a16:creationId xmlns:a16="http://schemas.microsoft.com/office/drawing/2014/main" id="{BF4E2962-A9D8-4DED-9041-CF11C0426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685" y="3276600"/>
            <a:ext cx="4591050" cy="3126877"/>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8 Points 5">
            <a:extLst>
              <a:ext uri="{FF2B5EF4-FFF2-40B4-BE49-F238E27FC236}">
                <a16:creationId xmlns:a16="http://schemas.microsoft.com/office/drawing/2014/main" id="{EBFE61D3-C9D3-4850-8CE6-3FC1550F547B}"/>
              </a:ext>
            </a:extLst>
          </p:cNvPr>
          <p:cNvSpPr/>
          <p:nvPr/>
        </p:nvSpPr>
        <p:spPr>
          <a:xfrm>
            <a:off x="7467600" y="152400"/>
            <a:ext cx="4191000" cy="164822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High risk &amp; involvement</a:t>
            </a:r>
          </a:p>
        </p:txBody>
      </p:sp>
    </p:spTree>
    <p:extLst>
      <p:ext uri="{BB962C8B-B14F-4D97-AF65-F5344CB8AC3E}">
        <p14:creationId xmlns:p14="http://schemas.microsoft.com/office/powerpoint/2010/main" val="29097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220"/>
                                        </p:tgtEl>
                                        <p:attrNameLst>
                                          <p:attrName>style.visibility</p:attrName>
                                        </p:attrNameLst>
                                      </p:cBhvr>
                                      <p:to>
                                        <p:strVal val="visible"/>
                                      </p:to>
                                    </p:set>
                                    <p:animEffect transition="in" filter="fade">
                                      <p:cBhvr>
                                        <p:cTn id="16" dur="500"/>
                                        <p:tgtEl>
                                          <p:spTgt spid="92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EB9E59-62AB-4999-9AFC-D0BA22B9095D}"/>
              </a:ext>
            </a:extLst>
          </p:cNvPr>
          <p:cNvSpPr/>
          <p:nvPr/>
        </p:nvSpPr>
        <p:spPr>
          <a:xfrm>
            <a:off x="8915400" y="0"/>
            <a:ext cx="32766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2">
            <a:extLst>
              <a:ext uri="{FF2B5EF4-FFF2-40B4-BE49-F238E27FC236}">
                <a16:creationId xmlns:a16="http://schemas.microsoft.com/office/drawing/2014/main" id="{5DA096B6-6183-4E5E-A836-0AA51CECC9F0}"/>
              </a:ext>
            </a:extLst>
          </p:cNvPr>
          <p:cNvSpPr>
            <a:spLocks noGrp="1"/>
          </p:cNvSpPr>
          <p:nvPr>
            <p:ph type="title"/>
          </p:nvPr>
        </p:nvSpPr>
        <p:spPr>
          <a:xfrm>
            <a:off x="1451665" y="152400"/>
            <a:ext cx="2358335" cy="1423857"/>
          </a:xfrm>
        </p:spPr>
        <p:txBody>
          <a:bodyPr/>
          <a:lstStyle/>
          <a:p>
            <a:r>
              <a:rPr lang="en-US" dirty="0"/>
              <a:t>Family vs </a:t>
            </a:r>
          </a:p>
        </p:txBody>
      </p:sp>
      <p:sp>
        <p:nvSpPr>
          <p:cNvPr id="10" name="Title 2">
            <a:extLst>
              <a:ext uri="{FF2B5EF4-FFF2-40B4-BE49-F238E27FC236}">
                <a16:creationId xmlns:a16="http://schemas.microsoft.com/office/drawing/2014/main" id="{DA56FD9A-FF2A-42FB-B63A-D612FBD18196}"/>
              </a:ext>
            </a:extLst>
          </p:cNvPr>
          <p:cNvSpPr txBox="1">
            <a:spLocks/>
          </p:cNvSpPr>
          <p:nvPr/>
        </p:nvSpPr>
        <p:spPr>
          <a:xfrm>
            <a:off x="3809999" y="152400"/>
            <a:ext cx="7772401" cy="1423857"/>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dirty="0"/>
              <a:t>Independent Brands</a:t>
            </a:r>
          </a:p>
        </p:txBody>
      </p:sp>
      <p:pic>
        <p:nvPicPr>
          <p:cNvPr id="7" name="Picture 6" descr="The World of General Mills. 2 Championship Brands. - ppt download">
            <a:extLst>
              <a:ext uri="{FF2B5EF4-FFF2-40B4-BE49-F238E27FC236}">
                <a16:creationId xmlns:a16="http://schemas.microsoft.com/office/drawing/2014/main" id="{D91DE9A2-C2EB-40B4-8A80-B5BC9FFA04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78"/>
          <a:stretch/>
        </p:blipFill>
        <p:spPr bwMode="auto">
          <a:xfrm>
            <a:off x="1600200" y="1219200"/>
            <a:ext cx="9144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555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 fill="hold"/>
                                        <p:tgtEl>
                                          <p:spTgt spid="10"/>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5CF0-D4D5-49E9-8F09-A2704282AD03}"/>
              </a:ext>
            </a:extLst>
          </p:cNvPr>
          <p:cNvSpPr/>
          <p:nvPr/>
        </p:nvSpPr>
        <p:spPr>
          <a:xfrm>
            <a:off x="8915400" y="0"/>
            <a:ext cx="32766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4" descr="http://veganrabbit.files.wordpress.com/2011/06/procter-gamble-wm.jpg">
            <a:extLst>
              <a:ext uri="{FF2B5EF4-FFF2-40B4-BE49-F238E27FC236}">
                <a16:creationId xmlns:a16="http://schemas.microsoft.com/office/drawing/2014/main" id="{B6C556C7-0981-4A9F-899A-C76037A50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33"/>
          <a:stretch/>
        </p:blipFill>
        <p:spPr bwMode="auto">
          <a:xfrm>
            <a:off x="818408" y="0"/>
            <a:ext cx="106877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35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457200"/>
            <a:ext cx="8596668" cy="1251876"/>
          </a:xfrm>
        </p:spPr>
        <p:txBody>
          <a:bodyPr/>
          <a:lstStyle/>
          <a:p>
            <a:r>
              <a:rPr lang="en-US" dirty="0"/>
              <a:t>Family vs Independent Brands</a:t>
            </a:r>
          </a:p>
        </p:txBody>
      </p:sp>
      <p:sp>
        <p:nvSpPr>
          <p:cNvPr id="5" name="Text Placeholder 4"/>
          <p:cNvSpPr>
            <a:spLocks noGrp="1"/>
          </p:cNvSpPr>
          <p:nvPr>
            <p:ph type="body" idx="1"/>
          </p:nvPr>
        </p:nvSpPr>
        <p:spPr>
          <a:xfrm>
            <a:off x="675745" y="1295400"/>
            <a:ext cx="4185623" cy="576262"/>
          </a:xfrm>
        </p:spPr>
        <p:txBody>
          <a:bodyPr/>
          <a:lstStyle/>
          <a:p>
            <a:r>
              <a:rPr lang="en-US" sz="3200" dirty="0"/>
              <a:t>Family</a:t>
            </a:r>
          </a:p>
        </p:txBody>
      </p:sp>
      <p:sp>
        <p:nvSpPr>
          <p:cNvPr id="6" name="Content Placeholder 5"/>
          <p:cNvSpPr>
            <a:spLocks noGrp="1"/>
          </p:cNvSpPr>
          <p:nvPr>
            <p:ph sz="half" idx="2"/>
          </p:nvPr>
        </p:nvSpPr>
        <p:spPr>
          <a:xfrm>
            <a:off x="675745" y="2133600"/>
            <a:ext cx="4185623" cy="4495799"/>
          </a:xfrm>
        </p:spPr>
        <p:txBody>
          <a:bodyPr>
            <a:normAutofit/>
          </a:bodyPr>
          <a:lstStyle/>
          <a:p>
            <a:r>
              <a:rPr lang="en-US" sz="2500" dirty="0"/>
              <a:t>Inexpensive to </a:t>
            </a:r>
            <a:br>
              <a:rPr lang="en-US" sz="2500" dirty="0"/>
            </a:br>
            <a:r>
              <a:rPr lang="en-US" sz="2500" dirty="0"/>
              <a:t>promote</a:t>
            </a:r>
          </a:p>
          <a:p>
            <a:r>
              <a:rPr lang="en-US" sz="2500" dirty="0"/>
              <a:t>Leverages brand awareness</a:t>
            </a:r>
          </a:p>
          <a:p>
            <a:r>
              <a:rPr lang="en-US" sz="2500" dirty="0"/>
              <a:t>Hard to expand to </a:t>
            </a:r>
            <a:br>
              <a:rPr lang="en-US" sz="2500" dirty="0"/>
            </a:br>
            <a:r>
              <a:rPr lang="en-US" sz="2500" dirty="0"/>
              <a:t>new categories</a:t>
            </a:r>
          </a:p>
          <a:p>
            <a:r>
              <a:rPr lang="en-US" sz="2500" dirty="0"/>
              <a:t>High cannibalization</a:t>
            </a:r>
          </a:p>
        </p:txBody>
      </p:sp>
      <p:sp>
        <p:nvSpPr>
          <p:cNvPr id="7" name="Text Placeholder 6"/>
          <p:cNvSpPr>
            <a:spLocks noGrp="1"/>
          </p:cNvSpPr>
          <p:nvPr>
            <p:ph type="body" sz="quarter" idx="3"/>
          </p:nvPr>
        </p:nvSpPr>
        <p:spPr>
          <a:xfrm>
            <a:off x="5088383" y="1295400"/>
            <a:ext cx="4185618" cy="576262"/>
          </a:xfrm>
        </p:spPr>
        <p:txBody>
          <a:bodyPr/>
          <a:lstStyle/>
          <a:p>
            <a:r>
              <a:rPr lang="en-US" sz="3200" dirty="0"/>
              <a:t>Independent</a:t>
            </a:r>
          </a:p>
        </p:txBody>
      </p:sp>
      <p:sp>
        <p:nvSpPr>
          <p:cNvPr id="8" name="Content Placeholder 7"/>
          <p:cNvSpPr>
            <a:spLocks noGrp="1"/>
          </p:cNvSpPr>
          <p:nvPr>
            <p:ph sz="quarter" idx="4"/>
          </p:nvPr>
        </p:nvSpPr>
        <p:spPr>
          <a:xfrm>
            <a:off x="5088384" y="2133600"/>
            <a:ext cx="4185617" cy="4495799"/>
          </a:xfrm>
        </p:spPr>
        <p:txBody>
          <a:bodyPr>
            <a:normAutofit/>
          </a:bodyPr>
          <a:lstStyle/>
          <a:p>
            <a:r>
              <a:rPr lang="en-US" sz="2500" dirty="0"/>
              <a:t>Expensive to </a:t>
            </a:r>
            <a:br>
              <a:rPr lang="en-US" sz="2500" dirty="0"/>
            </a:br>
            <a:r>
              <a:rPr lang="en-US" sz="2500" dirty="0"/>
              <a:t>promote</a:t>
            </a:r>
          </a:p>
          <a:p>
            <a:r>
              <a:rPr lang="en-US" sz="2500" dirty="0"/>
              <a:t>No parent brand to benefit from</a:t>
            </a:r>
          </a:p>
          <a:p>
            <a:r>
              <a:rPr lang="en-US" sz="2500" dirty="0"/>
              <a:t>Easy to expand to </a:t>
            </a:r>
            <a:br>
              <a:rPr lang="en-US" sz="2500" dirty="0"/>
            </a:br>
            <a:r>
              <a:rPr lang="en-US" sz="2500" dirty="0"/>
              <a:t>new categories</a:t>
            </a:r>
          </a:p>
          <a:p>
            <a:r>
              <a:rPr lang="en-US" sz="2500" dirty="0"/>
              <a:t>Little cannibalization</a:t>
            </a:r>
          </a:p>
        </p:txBody>
      </p:sp>
    </p:spTree>
    <p:extLst>
      <p:ext uri="{BB962C8B-B14F-4D97-AF65-F5344CB8AC3E}">
        <p14:creationId xmlns:p14="http://schemas.microsoft.com/office/powerpoint/2010/main" val="73488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p:cTn id="3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 calcmode="lin" valueType="num">
                                      <p:cBhvr>
                                        <p:cTn id="4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p:cTn id="49"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6">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 calcmode="lin" valueType="num">
                                      <p:cBhvr>
                                        <p:cTn id="56"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Diet Coke – General Thai Chinese">
            <a:extLst>
              <a:ext uri="{FF2B5EF4-FFF2-40B4-BE49-F238E27FC236}">
                <a16:creationId xmlns:a16="http://schemas.microsoft.com/office/drawing/2014/main" id="{37EF4836-9BBF-C47E-5E43-4832B2F21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94" r="22466"/>
          <a:stretch/>
        </p:blipFill>
        <p:spPr bwMode="auto">
          <a:xfrm>
            <a:off x="6703318" y="475593"/>
            <a:ext cx="3612258" cy="661100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oca Cola Can PNG Image - PurePNG | Free transparent CC0 PNG Image Library">
            <a:extLst>
              <a:ext uri="{FF2B5EF4-FFF2-40B4-BE49-F238E27FC236}">
                <a16:creationId xmlns:a16="http://schemas.microsoft.com/office/drawing/2014/main" id="{D5506AE7-6512-BFDF-81B4-388F8BC4D5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5341" y="576755"/>
            <a:ext cx="3013344" cy="570449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Up 1">
            <a:extLst>
              <a:ext uri="{FF2B5EF4-FFF2-40B4-BE49-F238E27FC236}">
                <a16:creationId xmlns:a16="http://schemas.microsoft.com/office/drawing/2014/main" id="{727178D7-6982-ACB9-00B7-19EC8D9CF91C}"/>
              </a:ext>
            </a:extLst>
          </p:cNvPr>
          <p:cNvSpPr/>
          <p:nvPr/>
        </p:nvSpPr>
        <p:spPr>
          <a:xfrm>
            <a:off x="10548773" y="998483"/>
            <a:ext cx="851338" cy="47506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Arrow: Up 3">
            <a:extLst>
              <a:ext uri="{FF2B5EF4-FFF2-40B4-BE49-F238E27FC236}">
                <a16:creationId xmlns:a16="http://schemas.microsoft.com/office/drawing/2014/main" id="{A98997E5-2714-F456-2051-A1F823212411}"/>
              </a:ext>
            </a:extLst>
          </p:cNvPr>
          <p:cNvSpPr/>
          <p:nvPr/>
        </p:nvSpPr>
        <p:spPr>
          <a:xfrm rot="10800000">
            <a:off x="1060231" y="998483"/>
            <a:ext cx="851338" cy="47506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1572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additive="base">
                                        <p:cTn id="7" dur="500" fill="hold"/>
                                        <p:tgtEl>
                                          <p:spTgt spid="12296"/>
                                        </p:tgtEl>
                                        <p:attrNameLst>
                                          <p:attrName>ppt_x</p:attrName>
                                        </p:attrNameLst>
                                      </p:cBhvr>
                                      <p:tavLst>
                                        <p:tav tm="0">
                                          <p:val>
                                            <p:strVal val="#ppt_x"/>
                                          </p:val>
                                        </p:tav>
                                        <p:tav tm="100000">
                                          <p:val>
                                            <p:strVal val="#ppt_x"/>
                                          </p:val>
                                        </p:tav>
                                      </p:tavLst>
                                    </p:anim>
                                    <p:anim calcmode="lin" valueType="num">
                                      <p:cBhvr additive="base">
                                        <p:cTn id="8"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Diet Coke – General Thai Chinese">
            <a:extLst>
              <a:ext uri="{FF2B5EF4-FFF2-40B4-BE49-F238E27FC236}">
                <a16:creationId xmlns:a16="http://schemas.microsoft.com/office/drawing/2014/main" id="{37EF4836-9BBF-C47E-5E43-4832B2F21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551" y="522771"/>
            <a:ext cx="4546283" cy="4546283"/>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oca Cola Can PNG Image - PurePNG | Free transparent CC0 PNG Image Library">
            <a:extLst>
              <a:ext uri="{FF2B5EF4-FFF2-40B4-BE49-F238E27FC236}">
                <a16:creationId xmlns:a16="http://schemas.microsoft.com/office/drawing/2014/main" id="{D5506AE7-6512-BFDF-81B4-388F8BC4D5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4874" y="560871"/>
            <a:ext cx="2110451" cy="399524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Up 1">
            <a:extLst>
              <a:ext uri="{FF2B5EF4-FFF2-40B4-BE49-F238E27FC236}">
                <a16:creationId xmlns:a16="http://schemas.microsoft.com/office/drawing/2014/main" id="{727178D7-6982-ACB9-00B7-19EC8D9CF91C}"/>
              </a:ext>
            </a:extLst>
          </p:cNvPr>
          <p:cNvSpPr/>
          <p:nvPr/>
        </p:nvSpPr>
        <p:spPr>
          <a:xfrm>
            <a:off x="10615448" y="998483"/>
            <a:ext cx="851338" cy="47506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Arrow: Up 3">
            <a:extLst>
              <a:ext uri="{FF2B5EF4-FFF2-40B4-BE49-F238E27FC236}">
                <a16:creationId xmlns:a16="http://schemas.microsoft.com/office/drawing/2014/main" id="{A98997E5-2714-F456-2051-A1F823212411}"/>
              </a:ext>
            </a:extLst>
          </p:cNvPr>
          <p:cNvSpPr/>
          <p:nvPr/>
        </p:nvSpPr>
        <p:spPr>
          <a:xfrm rot="10800000">
            <a:off x="1060231" y="998483"/>
            <a:ext cx="851338" cy="47506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1D2D97F3-40CF-849C-E0A7-073DDFEC2F83}"/>
              </a:ext>
            </a:extLst>
          </p:cNvPr>
          <p:cNvSpPr/>
          <p:nvPr/>
        </p:nvSpPr>
        <p:spPr>
          <a:xfrm>
            <a:off x="2494874" y="5148994"/>
            <a:ext cx="7873374" cy="1200329"/>
          </a:xfrm>
          <a:prstGeom prst="rect">
            <a:avLst/>
          </a:prstGeom>
          <a:noFill/>
        </p:spPr>
        <p:txBody>
          <a:bodyPr wrap="none" lIns="91440" tIns="45720" rIns="91440" bIns="45720">
            <a:spAutoFit/>
          </a:bodyPr>
          <a:lstStyle/>
          <a:p>
            <a:pPr algn="ctr"/>
            <a:r>
              <a:rPr lang="en-US" sz="7200" b="1" cap="none" spc="0" dirty="0">
                <a:ln w="0"/>
                <a:solidFill>
                  <a:schemeClr val="accent1"/>
                </a:solidFill>
                <a:effectLst>
                  <a:outerShdw blurRad="38100" dist="25400" dir="5400000" algn="ctr" rotWithShape="0">
                    <a:srgbClr val="6E747A">
                      <a:alpha val="43000"/>
                    </a:srgbClr>
                  </a:outerShdw>
                </a:effectLst>
              </a:rPr>
              <a:t>CANNABALIZATION!</a:t>
            </a:r>
          </a:p>
        </p:txBody>
      </p:sp>
      <p:pic>
        <p:nvPicPr>
          <p:cNvPr id="13316" name="Picture 4" descr="1,403 Cannibal cartoon Images, Stock Photos &amp; Vectors | Shutterstock">
            <a:extLst>
              <a:ext uri="{FF2B5EF4-FFF2-40B4-BE49-F238E27FC236}">
                <a16:creationId xmlns:a16="http://schemas.microsoft.com/office/drawing/2014/main" id="{EB7CB047-759A-306A-6E9F-6E38FAE3F6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072"/>
          <a:stretch/>
        </p:blipFill>
        <p:spPr bwMode="auto">
          <a:xfrm>
            <a:off x="5259769" y="1651494"/>
            <a:ext cx="2057400"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797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457200"/>
            <a:ext cx="8596668" cy="1251876"/>
          </a:xfrm>
        </p:spPr>
        <p:txBody>
          <a:bodyPr/>
          <a:lstStyle/>
          <a:p>
            <a:r>
              <a:rPr lang="en-US" dirty="0"/>
              <a:t>Family vs Independent Brands</a:t>
            </a:r>
          </a:p>
        </p:txBody>
      </p:sp>
      <p:sp>
        <p:nvSpPr>
          <p:cNvPr id="5" name="Text Placeholder 4"/>
          <p:cNvSpPr>
            <a:spLocks noGrp="1"/>
          </p:cNvSpPr>
          <p:nvPr>
            <p:ph type="body" idx="1"/>
          </p:nvPr>
        </p:nvSpPr>
        <p:spPr>
          <a:xfrm>
            <a:off x="675745" y="1295400"/>
            <a:ext cx="4185623" cy="576262"/>
          </a:xfrm>
        </p:spPr>
        <p:txBody>
          <a:bodyPr/>
          <a:lstStyle/>
          <a:p>
            <a:r>
              <a:rPr lang="en-US" sz="3200" dirty="0"/>
              <a:t>Family</a:t>
            </a:r>
          </a:p>
        </p:txBody>
      </p:sp>
      <p:sp>
        <p:nvSpPr>
          <p:cNvPr id="6" name="Content Placeholder 5"/>
          <p:cNvSpPr>
            <a:spLocks noGrp="1"/>
          </p:cNvSpPr>
          <p:nvPr>
            <p:ph sz="half" idx="2"/>
          </p:nvPr>
        </p:nvSpPr>
        <p:spPr>
          <a:xfrm>
            <a:off x="675745" y="2133600"/>
            <a:ext cx="4185623" cy="4495799"/>
          </a:xfrm>
        </p:spPr>
        <p:txBody>
          <a:bodyPr>
            <a:normAutofit fontScale="77500" lnSpcReduction="20000"/>
          </a:bodyPr>
          <a:lstStyle/>
          <a:p>
            <a:r>
              <a:rPr lang="en-US" dirty="0"/>
              <a:t>Inexpensive to </a:t>
            </a:r>
            <a:br>
              <a:rPr lang="en-US" dirty="0"/>
            </a:br>
            <a:r>
              <a:rPr lang="en-US" dirty="0"/>
              <a:t>promote</a:t>
            </a:r>
          </a:p>
          <a:p>
            <a:r>
              <a:rPr lang="en-US" dirty="0"/>
              <a:t>Leverages brand awareness</a:t>
            </a:r>
          </a:p>
          <a:p>
            <a:r>
              <a:rPr lang="en-US" dirty="0"/>
              <a:t>Hard to expand to </a:t>
            </a:r>
            <a:br>
              <a:rPr lang="en-US" dirty="0"/>
            </a:br>
            <a:r>
              <a:rPr lang="en-US" dirty="0"/>
              <a:t>new categories</a:t>
            </a:r>
          </a:p>
          <a:p>
            <a:r>
              <a:rPr lang="en-US" dirty="0"/>
              <a:t>High cannibalization</a:t>
            </a:r>
          </a:p>
          <a:p>
            <a:r>
              <a:rPr lang="en-US" dirty="0"/>
              <a:t>Diluted brand image</a:t>
            </a:r>
          </a:p>
          <a:p>
            <a:r>
              <a:rPr lang="en-US" dirty="0"/>
              <a:t>All brands affected if company image is tarnished</a:t>
            </a:r>
          </a:p>
        </p:txBody>
      </p:sp>
      <p:sp>
        <p:nvSpPr>
          <p:cNvPr id="7" name="Text Placeholder 6"/>
          <p:cNvSpPr>
            <a:spLocks noGrp="1"/>
          </p:cNvSpPr>
          <p:nvPr>
            <p:ph type="body" sz="quarter" idx="3"/>
          </p:nvPr>
        </p:nvSpPr>
        <p:spPr>
          <a:xfrm>
            <a:off x="5088383" y="1295400"/>
            <a:ext cx="4185618" cy="576262"/>
          </a:xfrm>
        </p:spPr>
        <p:txBody>
          <a:bodyPr/>
          <a:lstStyle/>
          <a:p>
            <a:r>
              <a:rPr lang="en-US" sz="3200" dirty="0"/>
              <a:t>Independent</a:t>
            </a:r>
          </a:p>
        </p:txBody>
      </p:sp>
      <p:sp>
        <p:nvSpPr>
          <p:cNvPr id="8" name="Content Placeholder 7"/>
          <p:cNvSpPr>
            <a:spLocks noGrp="1"/>
          </p:cNvSpPr>
          <p:nvPr>
            <p:ph sz="quarter" idx="4"/>
          </p:nvPr>
        </p:nvSpPr>
        <p:spPr>
          <a:xfrm>
            <a:off x="5088384" y="2133600"/>
            <a:ext cx="4185617" cy="4495799"/>
          </a:xfrm>
        </p:spPr>
        <p:txBody>
          <a:bodyPr>
            <a:normAutofit fontScale="77500" lnSpcReduction="20000"/>
          </a:bodyPr>
          <a:lstStyle/>
          <a:p>
            <a:r>
              <a:rPr lang="en-US" dirty="0"/>
              <a:t>Expensive to </a:t>
            </a:r>
            <a:br>
              <a:rPr lang="en-US" dirty="0"/>
            </a:br>
            <a:r>
              <a:rPr lang="en-US" dirty="0"/>
              <a:t>promote</a:t>
            </a:r>
          </a:p>
          <a:p>
            <a:r>
              <a:rPr lang="en-US" dirty="0"/>
              <a:t>No parent brand to benefit from</a:t>
            </a:r>
          </a:p>
          <a:p>
            <a:r>
              <a:rPr lang="en-US" dirty="0"/>
              <a:t>Easy to expand to </a:t>
            </a:r>
            <a:br>
              <a:rPr lang="en-US" dirty="0"/>
            </a:br>
            <a:r>
              <a:rPr lang="en-US" dirty="0"/>
              <a:t>new categories</a:t>
            </a:r>
          </a:p>
          <a:p>
            <a:r>
              <a:rPr lang="en-US" dirty="0"/>
              <a:t>Little cannibalization</a:t>
            </a:r>
          </a:p>
          <a:p>
            <a:r>
              <a:rPr lang="en-US" dirty="0"/>
              <a:t>Develops focused brands</a:t>
            </a:r>
          </a:p>
          <a:p>
            <a:r>
              <a:rPr lang="en-US" dirty="0"/>
              <a:t>Brands protected if company image is tarnished</a:t>
            </a:r>
          </a:p>
        </p:txBody>
      </p:sp>
    </p:spTree>
    <p:extLst>
      <p:ext uri="{BB962C8B-B14F-4D97-AF65-F5344CB8AC3E}">
        <p14:creationId xmlns:p14="http://schemas.microsoft.com/office/powerpoint/2010/main" val="661985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p:cTn id="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6">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 calcmode="lin" valueType="num">
                                      <p:cBhvr>
                                        <p:cTn id="14"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p:cTn id="21"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 calcmode="lin" valueType="num">
                                      <p:cBhvr>
                                        <p:cTn id="28"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Brand Elasticity</a:t>
            </a:r>
          </a:p>
        </p:txBody>
      </p:sp>
      <p:sp>
        <p:nvSpPr>
          <p:cNvPr id="2" name="Content Placeholder 1"/>
          <p:cNvSpPr>
            <a:spLocks noGrp="1"/>
          </p:cNvSpPr>
          <p:nvPr>
            <p:ph idx="1"/>
          </p:nvPr>
        </p:nvSpPr>
        <p:spPr/>
        <p:txBody>
          <a:bodyPr/>
          <a:lstStyle/>
          <a:p>
            <a:r>
              <a:rPr lang="en-CA" dirty="0"/>
              <a:t>Brand elasticity is the measure of how far you can successfully stretch that brand to another product and still preserve the brand’s core positioning. </a:t>
            </a:r>
          </a:p>
          <a:p>
            <a:endParaRPr lang="en-CA" dirty="0"/>
          </a:p>
        </p:txBody>
      </p:sp>
      <p:pic>
        <p:nvPicPr>
          <p:cNvPr id="2050" name="Picture 2" descr="Image result for elastic band">
            <a:extLst>
              <a:ext uri="{FF2B5EF4-FFF2-40B4-BE49-F238E27FC236}">
                <a16:creationId xmlns:a16="http://schemas.microsoft.com/office/drawing/2014/main" id="{1C042F00-8455-4E68-9DC0-871B870F9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38400"/>
            <a:ext cx="51816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52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Family Brand Elasticity</a:t>
            </a:r>
          </a:p>
        </p:txBody>
      </p:sp>
      <p:sp>
        <p:nvSpPr>
          <p:cNvPr id="2" name="Content Placeholder 1"/>
          <p:cNvSpPr>
            <a:spLocks noGrp="1"/>
          </p:cNvSpPr>
          <p:nvPr>
            <p:ph idx="1"/>
          </p:nvPr>
        </p:nvSpPr>
        <p:spPr>
          <a:xfrm>
            <a:off x="677334" y="1800623"/>
            <a:ext cx="7095066" cy="4240740"/>
          </a:xfrm>
        </p:spPr>
        <p:txBody>
          <a:bodyPr/>
          <a:lstStyle/>
          <a:p>
            <a:r>
              <a:rPr lang="en-CA" dirty="0"/>
              <a:t>There are two measures of evaluation inherent in this: </a:t>
            </a:r>
          </a:p>
          <a:p>
            <a:pPr lvl="1"/>
            <a:r>
              <a:rPr lang="en-CA" dirty="0"/>
              <a:t>Did the extension successfully benefit the new brand?</a:t>
            </a:r>
          </a:p>
          <a:p>
            <a:pPr lvl="1"/>
            <a:r>
              <a:rPr lang="en-CA" dirty="0"/>
              <a:t>Did the extension adversely affect the parent brand?</a:t>
            </a:r>
          </a:p>
          <a:p>
            <a:endParaRPr lang="en-CA" dirty="0"/>
          </a:p>
        </p:txBody>
      </p:sp>
    </p:spTree>
    <p:extLst>
      <p:ext uri="{BB962C8B-B14F-4D97-AF65-F5344CB8AC3E}">
        <p14:creationId xmlns:p14="http://schemas.microsoft.com/office/powerpoint/2010/main" val="421512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ximages.newyork1.vip.townnews.com/stltoday.com/content/tncms/assets/v3/editorial/3/c7/3c7f4bfc-150e-11e1-a1ac-0019bb30f31a/4ecba41ee7ad8.preview-6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841647" y="2041576"/>
            <a:ext cx="2520947" cy="71562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CA" dirty="0"/>
              <a:t>Family Brand Elasticity</a:t>
            </a:r>
          </a:p>
        </p:txBody>
      </p:sp>
      <p:sp>
        <p:nvSpPr>
          <p:cNvPr id="2" name="Content Placeholder 1"/>
          <p:cNvSpPr>
            <a:spLocks noGrp="1"/>
          </p:cNvSpPr>
          <p:nvPr>
            <p:ph idx="1"/>
          </p:nvPr>
        </p:nvSpPr>
        <p:spPr>
          <a:xfrm>
            <a:off x="677334" y="1524000"/>
            <a:ext cx="9076266" cy="4517363"/>
          </a:xfrm>
        </p:spPr>
        <p:txBody>
          <a:bodyPr/>
          <a:lstStyle/>
          <a:p>
            <a:r>
              <a:rPr lang="en-CA" dirty="0"/>
              <a:t>Coca-Cola stands for mainstream refreshment, and people readily accept it as a sweet beverage, but not a healthy drink</a:t>
            </a:r>
          </a:p>
          <a:p>
            <a:r>
              <a:rPr lang="en-CA" dirty="0"/>
              <a:t>Would you buy a Coca-Cola Sports Drink or Coca-Cola Baby Formula?</a:t>
            </a:r>
          </a:p>
        </p:txBody>
      </p:sp>
      <p:pic>
        <p:nvPicPr>
          <p:cNvPr id="6" name="Picture 2" descr="http://upload.wikimedia.org/wikipedia/commons/thumb/c/ce/Coca-Cola_logo.svg/2000px-Coca-Cola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597" y="5064799"/>
            <a:ext cx="3454990" cy="11315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elastic band">
            <a:extLst>
              <a:ext uri="{FF2B5EF4-FFF2-40B4-BE49-F238E27FC236}">
                <a16:creationId xmlns:a16="http://schemas.microsoft.com/office/drawing/2014/main" id="{DF1A25F7-F041-2BAD-2A04-17AF375B9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5266" y="3505200"/>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57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0320-2BDD-B20B-08A4-9BB672D0855D}"/>
              </a:ext>
            </a:extLst>
          </p:cNvPr>
          <p:cNvSpPr/>
          <p:nvPr/>
        </p:nvSpPr>
        <p:spPr>
          <a:xfrm>
            <a:off x="304800" y="304800"/>
            <a:ext cx="11582400" cy="63164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Image result for coke energy drink&quot;">
            <a:extLst>
              <a:ext uri="{FF2B5EF4-FFF2-40B4-BE49-F238E27FC236}">
                <a16:creationId xmlns:a16="http://schemas.microsoft.com/office/drawing/2014/main" id="{4227CD1D-8035-41A8-802F-72CB1D1FC5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00" r="19167"/>
          <a:stretch/>
        </p:blipFill>
        <p:spPr bwMode="auto">
          <a:xfrm>
            <a:off x="883317" y="2035353"/>
            <a:ext cx="4038600" cy="442586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8FA28D50-3C48-4531-98D9-93E040DECFA2}"/>
              </a:ext>
            </a:extLst>
          </p:cNvPr>
          <p:cNvSpPr>
            <a:spLocks noGrp="1"/>
          </p:cNvSpPr>
          <p:nvPr>
            <p:ph idx="4294967295"/>
          </p:nvPr>
        </p:nvSpPr>
        <p:spPr>
          <a:xfrm>
            <a:off x="533400" y="533400"/>
            <a:ext cx="11658600" cy="2590800"/>
          </a:xfrm>
        </p:spPr>
        <p:txBody>
          <a:bodyPr/>
          <a:lstStyle/>
          <a:p>
            <a:pPr marL="0" indent="0">
              <a:buNone/>
            </a:pPr>
            <a:r>
              <a:rPr lang="en-CA" dirty="0"/>
              <a:t>Coca-Cola is considering a move into the growing market for cannabis-infused drinks</a:t>
            </a:r>
          </a:p>
        </p:txBody>
      </p:sp>
      <p:pic>
        <p:nvPicPr>
          <p:cNvPr id="1028" name="Picture 4" descr="Coca-Cola With Coffee Launches in U.S. - News &amp; Articles">
            <a:extLst>
              <a:ext uri="{FF2B5EF4-FFF2-40B4-BE49-F238E27FC236}">
                <a16:creationId xmlns:a16="http://schemas.microsoft.com/office/drawing/2014/main" id="{62EF338C-BABD-4595-169B-5581F25FF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69" r="19752" b="8869"/>
          <a:stretch/>
        </p:blipFill>
        <p:spPr bwMode="auto">
          <a:xfrm>
            <a:off x="5447349" y="1894205"/>
            <a:ext cx="6058851" cy="470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89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E773-919A-46DE-8D99-BBAF87780356}"/>
              </a:ext>
            </a:extLst>
          </p:cNvPr>
          <p:cNvSpPr>
            <a:spLocks noGrp="1"/>
          </p:cNvSpPr>
          <p:nvPr>
            <p:ph type="title"/>
          </p:nvPr>
        </p:nvSpPr>
        <p:spPr/>
        <p:txBody>
          <a:bodyPr/>
          <a:lstStyle/>
          <a:p>
            <a:r>
              <a:rPr lang="en-CA" dirty="0"/>
              <a:t>Types of Consumer Products</a:t>
            </a:r>
          </a:p>
        </p:txBody>
      </p:sp>
      <p:sp>
        <p:nvSpPr>
          <p:cNvPr id="3" name="Content Placeholder 2">
            <a:extLst>
              <a:ext uri="{FF2B5EF4-FFF2-40B4-BE49-F238E27FC236}">
                <a16:creationId xmlns:a16="http://schemas.microsoft.com/office/drawing/2014/main" id="{C207830D-E5ED-42A0-A0C8-A84EDA76E16E}"/>
              </a:ext>
            </a:extLst>
          </p:cNvPr>
          <p:cNvSpPr>
            <a:spLocks noGrp="1"/>
          </p:cNvSpPr>
          <p:nvPr>
            <p:ph idx="1"/>
          </p:nvPr>
        </p:nvSpPr>
        <p:spPr>
          <a:xfrm>
            <a:off x="677334" y="1524000"/>
            <a:ext cx="6942666" cy="4517363"/>
          </a:xfrm>
        </p:spPr>
        <p:txBody>
          <a:bodyPr>
            <a:normAutofit/>
          </a:bodyPr>
          <a:lstStyle/>
          <a:p>
            <a:r>
              <a:rPr lang="en-CA" b="1" u="sng" dirty="0"/>
              <a:t>Unsought products</a:t>
            </a:r>
            <a:r>
              <a:rPr lang="en-CA" b="1" dirty="0"/>
              <a:t> </a:t>
            </a:r>
            <a:r>
              <a:rPr lang="en-CA" dirty="0"/>
              <a:t>are products that consumers don’t know about, don’t like or don’t actively look for (needs!)</a:t>
            </a:r>
          </a:p>
        </p:txBody>
      </p:sp>
      <p:pic>
        <p:nvPicPr>
          <p:cNvPr id="10242" name="Picture 2" descr="Insurance Policy: These are the participants in your insurance contract">
            <a:extLst>
              <a:ext uri="{FF2B5EF4-FFF2-40B4-BE49-F238E27FC236}">
                <a16:creationId xmlns:a16="http://schemas.microsoft.com/office/drawing/2014/main" id="{C94D88F9-64E6-4410-B82C-7CC0B6BB6F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3410476"/>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is a Last Will and Testament? | Postic &amp;amp; Bates, P.C.">
            <a:extLst>
              <a:ext uri="{FF2B5EF4-FFF2-40B4-BE49-F238E27FC236}">
                <a16:creationId xmlns:a16="http://schemas.microsoft.com/office/drawing/2014/main" id="{86690333-4CB9-4B38-9AA2-7310D4977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26" y="3911662"/>
            <a:ext cx="4443274" cy="2445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wing Service - Towing Services | Full Size PNG Download | SeekPNG">
            <a:extLst>
              <a:ext uri="{FF2B5EF4-FFF2-40B4-BE49-F238E27FC236}">
                <a16:creationId xmlns:a16="http://schemas.microsoft.com/office/drawing/2014/main" id="{E4CD4F9A-B91A-47BF-8D1C-D4A63411E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004" y="843581"/>
            <a:ext cx="505059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68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3CA199-3194-44EE-8B00-9871DEA1B009}"/>
              </a:ext>
            </a:extLst>
          </p:cNvPr>
          <p:cNvSpPr/>
          <p:nvPr/>
        </p:nvSpPr>
        <p:spPr>
          <a:xfrm>
            <a:off x="6096000" y="0"/>
            <a:ext cx="6096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r>
              <a:rPr lang="en-CA" dirty="0"/>
              <a:t>Brand Portfolio</a:t>
            </a:r>
          </a:p>
        </p:txBody>
      </p:sp>
      <p:sp>
        <p:nvSpPr>
          <p:cNvPr id="2" name="Content Placeholder 1"/>
          <p:cNvSpPr>
            <a:spLocks noGrp="1"/>
          </p:cNvSpPr>
          <p:nvPr>
            <p:ph idx="1"/>
          </p:nvPr>
        </p:nvSpPr>
        <p:spPr>
          <a:xfrm>
            <a:off x="677334" y="1600200"/>
            <a:ext cx="8596668" cy="5029200"/>
          </a:xfrm>
        </p:spPr>
        <p:txBody>
          <a:bodyPr>
            <a:normAutofit/>
          </a:bodyPr>
          <a:lstStyle/>
          <a:p>
            <a:r>
              <a:rPr lang="en-CA" dirty="0"/>
              <a:t>Coca-Cola</a:t>
            </a:r>
          </a:p>
          <a:p>
            <a:r>
              <a:rPr lang="en-CA" dirty="0"/>
              <a:t>Diet Coke</a:t>
            </a:r>
          </a:p>
          <a:p>
            <a:r>
              <a:rPr lang="en-CA" dirty="0"/>
              <a:t>A&amp;W Root Beer</a:t>
            </a:r>
          </a:p>
          <a:p>
            <a:r>
              <a:rPr lang="en-CA" dirty="0"/>
              <a:t>PowerAde</a:t>
            </a:r>
          </a:p>
          <a:p>
            <a:r>
              <a:rPr lang="en-CA" dirty="0"/>
              <a:t>No baby formula!</a:t>
            </a:r>
          </a:p>
          <a:p>
            <a:r>
              <a:rPr lang="en-CA" dirty="0"/>
              <a:t>The result is a </a:t>
            </a:r>
            <a:br>
              <a:rPr lang="en-CA" dirty="0"/>
            </a:br>
            <a:r>
              <a:rPr lang="en-CA" u="sng" dirty="0"/>
              <a:t>portfolio of independent</a:t>
            </a:r>
            <a:br>
              <a:rPr lang="en-CA" u="sng" dirty="0"/>
            </a:br>
            <a:r>
              <a:rPr lang="en-CA" u="sng" dirty="0"/>
              <a:t>brands</a:t>
            </a:r>
            <a:r>
              <a:rPr lang="en-CA" dirty="0"/>
              <a:t> owned by Coca-Cola</a:t>
            </a:r>
          </a:p>
        </p:txBody>
      </p:sp>
      <p:pic>
        <p:nvPicPr>
          <p:cNvPr id="7" name="Picture 2" descr="http://payload.cargocollective.com/1/5/168466/2317061/coca-cola-brands-uk.jpg">
            <a:extLst>
              <a:ext uri="{FF2B5EF4-FFF2-40B4-BE49-F238E27FC236}">
                <a16:creationId xmlns:a16="http://schemas.microsoft.com/office/drawing/2014/main" id="{CC73C9A9-584A-457C-B11B-AEEE78786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
            <a:ext cx="6705600" cy="477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28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exus of Kingston | New LEXUS Dealership in Kingston, ON">
            <a:extLst>
              <a:ext uri="{FF2B5EF4-FFF2-40B4-BE49-F238E27FC236}">
                <a16:creationId xmlns:a16="http://schemas.microsoft.com/office/drawing/2014/main" id="{5920A301-AADD-DCEE-9BFC-217C590C9D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970569"/>
            <a:ext cx="4127499" cy="19648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xus Car Range | Lexus Europe">
            <a:extLst>
              <a:ext uri="{FF2B5EF4-FFF2-40B4-BE49-F238E27FC236}">
                <a16:creationId xmlns:a16="http://schemas.microsoft.com/office/drawing/2014/main" id="{218D208C-4B6A-B2FD-8413-3407AE2C2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469" y="3686175"/>
            <a:ext cx="5307106"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cars parked&#10;&#10;Description automatically generated with low confidence">
            <a:extLst>
              <a:ext uri="{FF2B5EF4-FFF2-40B4-BE49-F238E27FC236}">
                <a16:creationId xmlns:a16="http://schemas.microsoft.com/office/drawing/2014/main" id="{FC563716-173A-035B-2CA4-B6E3E9421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733425"/>
            <a:ext cx="12192000" cy="2695575"/>
          </a:xfrm>
          <a:prstGeom prst="rect">
            <a:avLst/>
          </a:prstGeom>
        </p:spPr>
      </p:pic>
      <p:pic>
        <p:nvPicPr>
          <p:cNvPr id="1034" name="Picture 10" descr="Toyota Logo History: Toyota Symbol Meaning And Evolution">
            <a:extLst>
              <a:ext uri="{FF2B5EF4-FFF2-40B4-BE49-F238E27FC236}">
                <a16:creationId xmlns:a16="http://schemas.microsoft.com/office/drawing/2014/main" id="{1DD1E0E5-2040-F281-42AF-116A14EF36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899" b="30771"/>
          <a:stretch/>
        </p:blipFill>
        <p:spPr bwMode="auto">
          <a:xfrm>
            <a:off x="4462360" y="506216"/>
            <a:ext cx="2695575" cy="6159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xus - Wikipedia">
            <a:extLst>
              <a:ext uri="{FF2B5EF4-FFF2-40B4-BE49-F238E27FC236}">
                <a16:creationId xmlns:a16="http://schemas.microsoft.com/office/drawing/2014/main" id="{0EA2D884-9A02-A2B5-73E3-BC6800C2C9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3312" y="4371975"/>
            <a:ext cx="1982329"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58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599"/>
            <a:ext cx="8580968" cy="794825"/>
          </a:xfrm>
        </p:spPr>
        <p:txBody>
          <a:bodyPr>
            <a:normAutofit/>
          </a:bodyPr>
          <a:lstStyle/>
          <a:p>
            <a:r>
              <a:rPr lang="en-CA" dirty="0"/>
              <a:t>Extending to Related Categories</a:t>
            </a:r>
          </a:p>
        </p:txBody>
      </p:sp>
      <p:pic>
        <p:nvPicPr>
          <p:cNvPr id="3074" name="Picture 2" descr="http://www.panoramicvillas.com/blog/wp-content/uploads/2013/05/disney-cinderella-cast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988403"/>
            <a:ext cx="4194175" cy="3103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http://images.cruisemates.com/cruise-ships/7/9/0/disney-cruise-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1" y="2009403"/>
            <a:ext cx="3932767" cy="310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066799" y="5341204"/>
            <a:ext cx="7391400" cy="646331"/>
          </a:xfrm>
          <a:prstGeom prst="rect">
            <a:avLst/>
          </a:prstGeom>
          <a:noFill/>
        </p:spPr>
        <p:txBody>
          <a:bodyPr wrap="square" rtlCol="0">
            <a:spAutoFit/>
          </a:bodyPr>
          <a:lstStyle/>
          <a:p>
            <a:pPr algn="ctr"/>
            <a:r>
              <a:rPr lang="en-CA" dirty="0"/>
              <a:t>Family cruises are a good complement to theme parks, so they launched </a:t>
            </a:r>
            <a:r>
              <a:rPr lang="en-CA" b="1" dirty="0"/>
              <a:t>Disney Cruise Lines</a:t>
            </a:r>
          </a:p>
        </p:txBody>
      </p:sp>
    </p:spTree>
    <p:extLst>
      <p:ext uri="{BB962C8B-B14F-4D97-AF65-F5344CB8AC3E}">
        <p14:creationId xmlns:p14="http://schemas.microsoft.com/office/powerpoint/2010/main" val="222612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3.wikia.nocookie.net/__cb20130721170547/disney/images/b/b3/Walt-Disney-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30291"/>
            <a:ext cx="3898408" cy="281551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990600" y="427038"/>
            <a:ext cx="8229600" cy="1143000"/>
          </a:xfrm>
          <a:prstGeom prst="rect">
            <a:avLst/>
          </a:prstGeom>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CA"/>
              <a:t>Extending to Related Categories</a:t>
            </a:r>
            <a:endParaRPr lang="en-CA" dirty="0"/>
          </a:p>
        </p:txBody>
      </p:sp>
      <p:sp>
        <p:nvSpPr>
          <p:cNvPr id="6" name="TextBox 5"/>
          <p:cNvSpPr txBox="1"/>
          <p:nvPr/>
        </p:nvSpPr>
        <p:spPr>
          <a:xfrm>
            <a:off x="910382" y="4876801"/>
            <a:ext cx="7162800" cy="830997"/>
          </a:xfrm>
          <a:prstGeom prst="rect">
            <a:avLst/>
          </a:prstGeom>
          <a:noFill/>
        </p:spPr>
        <p:txBody>
          <a:bodyPr wrap="square" rtlCol="0">
            <a:spAutoFit/>
          </a:bodyPr>
          <a:lstStyle/>
          <a:p>
            <a:pPr algn="ctr"/>
            <a:r>
              <a:rPr lang="en-CA" sz="2400" dirty="0"/>
              <a:t>Violent adult films are NOT a good fit with Disney, </a:t>
            </a:r>
            <a:br>
              <a:rPr lang="en-CA" sz="2400" dirty="0"/>
            </a:br>
            <a:r>
              <a:rPr lang="en-CA" sz="2400" dirty="0"/>
              <a:t>so they launched </a:t>
            </a:r>
            <a:r>
              <a:rPr lang="en-CA" sz="2400" b="1" dirty="0"/>
              <a:t>Touchstone</a:t>
            </a:r>
          </a:p>
        </p:txBody>
      </p:sp>
      <p:pic>
        <p:nvPicPr>
          <p:cNvPr id="7170" name="Picture 2" descr="Image result for touchstone pictures logo">
            <a:extLst>
              <a:ext uri="{FF2B5EF4-FFF2-40B4-BE49-F238E27FC236}">
                <a16:creationId xmlns:a16="http://schemas.microsoft.com/office/drawing/2014/main" id="{9789C756-48DB-40BC-9C85-F23C7F82D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782" y="2133601"/>
            <a:ext cx="4610452" cy="189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5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3.wikia.nocookie.net/__cb20130721170547/disney/images/b/b3/Walt-Disney-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19201"/>
            <a:ext cx="4286250" cy="3095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914400" y="427038"/>
            <a:ext cx="8229600" cy="1143000"/>
          </a:xfrm>
          <a:prstGeom prst="rect">
            <a:avLst/>
          </a:prstGeom>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CA"/>
              <a:t>Extending to Related Categories</a:t>
            </a:r>
            <a:endParaRPr lang="en-CA" dirty="0"/>
          </a:p>
        </p:txBody>
      </p:sp>
      <p:pic>
        <p:nvPicPr>
          <p:cNvPr id="6146" name="Picture 2" descr="Image result for national geographic logo">
            <a:extLst>
              <a:ext uri="{FF2B5EF4-FFF2-40B4-BE49-F238E27FC236}">
                <a16:creationId xmlns:a16="http://schemas.microsoft.com/office/drawing/2014/main" id="{E89FDDF3-99DC-426E-81D9-2EA577EBE3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877" y="4512448"/>
            <a:ext cx="6534978" cy="191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359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isney logo">
            <a:extLst>
              <a:ext uri="{FF2B5EF4-FFF2-40B4-BE49-F238E27FC236}">
                <a16:creationId xmlns:a16="http://schemas.microsoft.com/office/drawing/2014/main" id="{C67448B8-7F0E-4B59-B253-53696F18B5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200"/>
            <a:ext cx="4560093" cy="30400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arvel logo">
            <a:extLst>
              <a:ext uri="{FF2B5EF4-FFF2-40B4-BE49-F238E27FC236}">
                <a16:creationId xmlns:a16="http://schemas.microsoft.com/office/drawing/2014/main" id="{7F7AAB55-ABF8-4A60-A2AC-A1EADDFF7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7" y="3432618"/>
            <a:ext cx="476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ixar logo">
            <a:extLst>
              <a:ext uri="{FF2B5EF4-FFF2-40B4-BE49-F238E27FC236}">
                <a16:creationId xmlns:a16="http://schemas.microsoft.com/office/drawing/2014/main" id="{77FD9A56-85D4-48F8-ACA0-556446B677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5369103"/>
            <a:ext cx="4762500" cy="83757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star wars logo">
            <a:extLst>
              <a:ext uri="{FF2B5EF4-FFF2-40B4-BE49-F238E27FC236}">
                <a16:creationId xmlns:a16="http://schemas.microsoft.com/office/drawing/2014/main" id="{61A8911C-31C8-485F-95BD-74CCCABF60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437" b="23437"/>
          <a:stretch/>
        </p:blipFill>
        <p:spPr bwMode="auto">
          <a:xfrm>
            <a:off x="5562600" y="1524000"/>
            <a:ext cx="426720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03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5128"/>
                                        </p:tgtEl>
                                        <p:attrNameLst>
                                          <p:attrName>style.visibility</p:attrName>
                                        </p:attrNameLst>
                                      </p:cBhvr>
                                      <p:to>
                                        <p:strVal val="visible"/>
                                      </p:to>
                                    </p:set>
                                    <p:animEffect transition="in" filter="fade">
                                      <p:cBhvr>
                                        <p:cTn id="11" dur="500"/>
                                        <p:tgtEl>
                                          <p:spTgt spid="512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5126"/>
                                        </p:tgtEl>
                                        <p:attrNameLst>
                                          <p:attrName>style.visibility</p:attrName>
                                        </p:attrNameLst>
                                      </p:cBhvr>
                                      <p:to>
                                        <p:strVal val="visible"/>
                                      </p:to>
                                    </p:set>
                                    <p:animEffect transition="in" filter="fade">
                                      <p:cBhvr>
                                        <p:cTn id="15"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09C9-0C07-46DD-B2A3-7ACA7C21C9B5}"/>
              </a:ext>
            </a:extLst>
          </p:cNvPr>
          <p:cNvSpPr>
            <a:spLocks noGrp="1"/>
          </p:cNvSpPr>
          <p:nvPr>
            <p:ph type="title"/>
          </p:nvPr>
        </p:nvSpPr>
        <p:spPr/>
        <p:txBody>
          <a:bodyPr/>
          <a:lstStyle/>
          <a:p>
            <a:r>
              <a:rPr lang="en-CA" dirty="0"/>
              <a:t>Branding</a:t>
            </a:r>
          </a:p>
        </p:txBody>
      </p:sp>
      <p:sp>
        <p:nvSpPr>
          <p:cNvPr id="3" name="Content Placeholder 2">
            <a:extLst>
              <a:ext uri="{FF2B5EF4-FFF2-40B4-BE49-F238E27FC236}">
                <a16:creationId xmlns:a16="http://schemas.microsoft.com/office/drawing/2014/main" id="{A149112B-95E7-40DF-A44F-8557103A1022}"/>
              </a:ext>
            </a:extLst>
          </p:cNvPr>
          <p:cNvSpPr>
            <a:spLocks noGrp="1"/>
          </p:cNvSpPr>
          <p:nvPr>
            <p:ph idx="1"/>
          </p:nvPr>
        </p:nvSpPr>
        <p:spPr/>
        <p:txBody>
          <a:bodyPr/>
          <a:lstStyle/>
          <a:p>
            <a:r>
              <a:rPr lang="en-CA" dirty="0"/>
              <a:t>Manufacturer’s brand</a:t>
            </a:r>
          </a:p>
          <a:p>
            <a:pPr lvl="1"/>
            <a:r>
              <a:rPr lang="en-CA" dirty="0"/>
              <a:t>Individual (Independent)</a:t>
            </a:r>
          </a:p>
          <a:p>
            <a:pPr lvl="1"/>
            <a:r>
              <a:rPr lang="en-CA" dirty="0"/>
              <a:t>Family</a:t>
            </a:r>
          </a:p>
          <a:p>
            <a:r>
              <a:rPr lang="en-CA" dirty="0"/>
              <a:t>Cobranding</a:t>
            </a:r>
          </a:p>
          <a:p>
            <a:r>
              <a:rPr lang="en-CA" dirty="0"/>
              <a:t>Generic (e.g. No Name)</a:t>
            </a:r>
          </a:p>
          <a:p>
            <a:r>
              <a:rPr lang="en-CA" dirty="0"/>
              <a:t>Private Label</a:t>
            </a:r>
          </a:p>
          <a:p>
            <a:endParaRPr lang="en-CA" dirty="0"/>
          </a:p>
        </p:txBody>
      </p:sp>
      <p:pic>
        <p:nvPicPr>
          <p:cNvPr id="2050" name="Picture 2" descr="Image result for No Name">
            <a:extLst>
              <a:ext uri="{FF2B5EF4-FFF2-40B4-BE49-F238E27FC236}">
                <a16:creationId xmlns:a16="http://schemas.microsoft.com/office/drawing/2014/main" id="{5E8B0B5E-F0C3-4CAD-9CC0-1F8349045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4025" y="3783825"/>
            <a:ext cx="2708846" cy="27088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ulk barn">
            <a:extLst>
              <a:ext uri="{FF2B5EF4-FFF2-40B4-BE49-F238E27FC236}">
                <a16:creationId xmlns:a16="http://schemas.microsoft.com/office/drawing/2014/main" id="{9FDF1EE0-3154-4AB9-9B54-51AD85CC2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496" y="175098"/>
            <a:ext cx="4015007" cy="15056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resident's Choice">
            <a:extLst>
              <a:ext uri="{FF2B5EF4-FFF2-40B4-BE49-F238E27FC236}">
                <a16:creationId xmlns:a16="http://schemas.microsoft.com/office/drawing/2014/main" id="{7835D205-ED7C-4221-BD08-F52D1DCC9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809" y="5435342"/>
            <a:ext cx="2992829" cy="13494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tide with downy">
            <a:extLst>
              <a:ext uri="{FF2B5EF4-FFF2-40B4-BE49-F238E27FC236}">
                <a16:creationId xmlns:a16="http://schemas.microsoft.com/office/drawing/2014/main" id="{8844FB61-BB28-4ECB-B45C-288571F167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3288" y="609600"/>
            <a:ext cx="2942839" cy="294283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caramilk ice cream">
            <a:extLst>
              <a:ext uri="{FF2B5EF4-FFF2-40B4-BE49-F238E27FC236}">
                <a16:creationId xmlns:a16="http://schemas.microsoft.com/office/drawing/2014/main" id="{DCB7E34A-D3D6-4F90-8186-813EAFAA5E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18" t="22963" r="9342" b="21282"/>
          <a:stretch/>
        </p:blipFill>
        <p:spPr bwMode="auto">
          <a:xfrm>
            <a:off x="6395678" y="2373019"/>
            <a:ext cx="2130123" cy="1688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an of soda&#10;&#10;Description automatically generated">
            <a:extLst>
              <a:ext uri="{FF2B5EF4-FFF2-40B4-BE49-F238E27FC236}">
                <a16:creationId xmlns:a16="http://schemas.microsoft.com/office/drawing/2014/main" id="{8BFFA7C4-2A2B-4B73-96F1-56C90B3341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6192" y="4978558"/>
            <a:ext cx="2818971" cy="1806229"/>
          </a:xfrm>
          <a:prstGeom prst="rect">
            <a:avLst/>
          </a:prstGeom>
        </p:spPr>
      </p:pic>
    </p:spTree>
    <p:extLst>
      <p:ext uri="{BB962C8B-B14F-4D97-AF65-F5344CB8AC3E}">
        <p14:creationId xmlns:p14="http://schemas.microsoft.com/office/powerpoint/2010/main" val="76621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60"/>
                                        </p:tgtEl>
                                        <p:attrNameLst>
                                          <p:attrName>style.visibility</p:attrName>
                                        </p:attrNameLst>
                                      </p:cBhvr>
                                      <p:to>
                                        <p:strVal val="visible"/>
                                      </p:to>
                                    </p:set>
                                    <p:animEffect transition="in" filter="fade">
                                      <p:cBhvr>
                                        <p:cTn id="21" dur="500"/>
                                        <p:tgtEl>
                                          <p:spTgt spid="2060"/>
                                        </p:tgtEl>
                                      </p:cBhvr>
                                    </p:animEffect>
                                  </p:childTnLst>
                                </p:cTn>
                              </p:par>
                              <p:par>
                                <p:cTn id="22" presetID="10" presetClass="entr" presetSubtype="0" fill="hold" nodeType="withEffect">
                                  <p:stCondLst>
                                    <p:cond delay="0"/>
                                  </p:stCondLst>
                                  <p:childTnLst>
                                    <p:set>
                                      <p:cBhvr>
                                        <p:cTn id="23" dur="1" fill="hold">
                                          <p:stCondLst>
                                            <p:cond delay="0"/>
                                          </p:stCondLst>
                                        </p:cTn>
                                        <p:tgtEl>
                                          <p:spTgt spid="2058"/>
                                        </p:tgtEl>
                                        <p:attrNameLst>
                                          <p:attrName>style.visibility</p:attrName>
                                        </p:attrNameLst>
                                      </p:cBhvr>
                                      <p:to>
                                        <p:strVal val="visible"/>
                                      </p:to>
                                    </p:set>
                                    <p:animEffect transition="in" filter="fade">
                                      <p:cBhvr>
                                        <p:cTn id="24" dur="500"/>
                                        <p:tgtEl>
                                          <p:spTgt spid="20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par>
                                <p:cTn id="33" presetID="10"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500"/>
                                        <p:tgtEl>
                                          <p:spTgt spid="205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fade">
                                      <p:cBhvr>
                                        <p:cTn id="43" dur="500"/>
                                        <p:tgtEl>
                                          <p:spTgt spid="205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D3DA-2B3F-6EF6-47F3-F00CE14E6AE5}"/>
              </a:ext>
            </a:extLst>
          </p:cNvPr>
          <p:cNvSpPr>
            <a:spLocks noGrp="1"/>
          </p:cNvSpPr>
          <p:nvPr>
            <p:ph type="title"/>
          </p:nvPr>
        </p:nvSpPr>
        <p:spPr/>
        <p:txBody>
          <a:bodyPr/>
          <a:lstStyle/>
          <a:p>
            <a:r>
              <a:rPr lang="en-US" dirty="0"/>
              <a:t>Others…</a:t>
            </a:r>
            <a:endParaRPr lang="en-CA" dirty="0"/>
          </a:p>
        </p:txBody>
      </p:sp>
      <p:sp>
        <p:nvSpPr>
          <p:cNvPr id="3" name="Content Placeholder 2">
            <a:extLst>
              <a:ext uri="{FF2B5EF4-FFF2-40B4-BE49-F238E27FC236}">
                <a16:creationId xmlns:a16="http://schemas.microsoft.com/office/drawing/2014/main" id="{9F2B59B2-86A1-3CEF-F8A5-20693C6E95C5}"/>
              </a:ext>
            </a:extLst>
          </p:cNvPr>
          <p:cNvSpPr>
            <a:spLocks noGrp="1"/>
          </p:cNvSpPr>
          <p:nvPr>
            <p:ph idx="1"/>
          </p:nvPr>
        </p:nvSpPr>
        <p:spPr/>
        <p:txBody>
          <a:bodyPr/>
          <a:lstStyle/>
          <a:p>
            <a:r>
              <a:rPr lang="en-US" dirty="0"/>
              <a:t>Organizations</a:t>
            </a:r>
            <a:br>
              <a:rPr lang="en-US" dirty="0"/>
            </a:br>
            <a:endParaRPr lang="en-US" dirty="0"/>
          </a:p>
          <a:p>
            <a:r>
              <a:rPr lang="en-US" dirty="0"/>
              <a:t>Persons</a:t>
            </a:r>
            <a:br>
              <a:rPr lang="en-US" dirty="0"/>
            </a:br>
            <a:endParaRPr lang="en-US" dirty="0"/>
          </a:p>
          <a:p>
            <a:r>
              <a:rPr lang="en-US" dirty="0"/>
              <a:t>Places</a:t>
            </a:r>
            <a:br>
              <a:rPr lang="en-US" dirty="0"/>
            </a:br>
            <a:endParaRPr lang="en-US" dirty="0"/>
          </a:p>
          <a:p>
            <a:r>
              <a:rPr lang="en-US" dirty="0"/>
              <a:t>Ideas</a:t>
            </a:r>
            <a:endParaRPr lang="en-CA" dirty="0"/>
          </a:p>
        </p:txBody>
      </p:sp>
      <p:pic>
        <p:nvPicPr>
          <p:cNvPr id="6146" name="Picture 2" descr="UNICEF logo and symbol, meaning, history, PNG">
            <a:extLst>
              <a:ext uri="{FF2B5EF4-FFF2-40B4-BE49-F238E27FC236}">
                <a16:creationId xmlns:a16="http://schemas.microsoft.com/office/drawing/2014/main" id="{926F29CB-FD4F-FAE0-5F3B-E17EFBC7DA9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255" b="28889"/>
          <a:stretch/>
        </p:blipFill>
        <p:spPr bwMode="auto">
          <a:xfrm>
            <a:off x="4038600" y="271692"/>
            <a:ext cx="5486400" cy="13842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lvis Presley | iHeart">
            <a:extLst>
              <a:ext uri="{FF2B5EF4-FFF2-40B4-BE49-F238E27FC236}">
                <a16:creationId xmlns:a16="http://schemas.microsoft.com/office/drawing/2014/main" id="{A9F27889-5A83-FB57-6D38-E24D70CB5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663" y="2046984"/>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 Love New York - Wikipedia">
            <a:extLst>
              <a:ext uri="{FF2B5EF4-FFF2-40B4-BE49-F238E27FC236}">
                <a16:creationId xmlns:a16="http://schemas.microsoft.com/office/drawing/2014/main" id="{520F5A6B-59A5-7575-F93C-E1DFA8C8B7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975208"/>
            <a:ext cx="2845981" cy="264685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OVID-19 vaccine">
            <a:extLst>
              <a:ext uri="{FF2B5EF4-FFF2-40B4-BE49-F238E27FC236}">
                <a16:creationId xmlns:a16="http://schemas.microsoft.com/office/drawing/2014/main" id="{3B4AB034-6CB4-EA4D-1649-97C2483BDD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4771129"/>
            <a:ext cx="6324600" cy="197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43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150"/>
                                        </p:tgtEl>
                                        <p:attrNameLst>
                                          <p:attrName>style.visibility</p:attrName>
                                        </p:attrNameLst>
                                      </p:cBhvr>
                                      <p:to>
                                        <p:strVal val="visible"/>
                                      </p:to>
                                    </p:set>
                                    <p:animEffect transition="in" filter="fade">
                                      <p:cBhvr>
                                        <p:cTn id="26" dur="500"/>
                                        <p:tgtEl>
                                          <p:spTgt spid="61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6152"/>
                                        </p:tgtEl>
                                        <p:attrNameLst>
                                          <p:attrName>style.visibility</p:attrName>
                                        </p:attrNameLst>
                                      </p:cBhvr>
                                      <p:to>
                                        <p:strVal val="visible"/>
                                      </p:to>
                                    </p:set>
                                    <p:anim calcmode="lin" valueType="num">
                                      <p:cBhvr additive="base">
                                        <p:cTn id="34" dur="500" fill="hold"/>
                                        <p:tgtEl>
                                          <p:spTgt spid="6152"/>
                                        </p:tgtEl>
                                        <p:attrNameLst>
                                          <p:attrName>ppt_x</p:attrName>
                                        </p:attrNameLst>
                                      </p:cBhvr>
                                      <p:tavLst>
                                        <p:tav tm="0">
                                          <p:val>
                                            <p:strVal val="#ppt_x"/>
                                          </p:val>
                                        </p:tav>
                                        <p:tav tm="100000">
                                          <p:val>
                                            <p:strVal val="#ppt_x"/>
                                          </p:val>
                                        </p:tav>
                                      </p:tavLst>
                                    </p:anim>
                                    <p:anim calcmode="lin" valueType="num">
                                      <p:cBhvr additive="base">
                                        <p:cTn id="35"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Products vs Services</a:t>
            </a:r>
          </a:p>
        </p:txBody>
      </p:sp>
      <p:sp>
        <p:nvSpPr>
          <p:cNvPr id="3" name="Subtitle 2"/>
          <p:cNvSpPr>
            <a:spLocks noGrp="1"/>
          </p:cNvSpPr>
          <p:nvPr>
            <p:ph type="subTitle" idx="1"/>
          </p:nvPr>
        </p:nvSpPr>
        <p:spPr/>
        <p:txBody>
          <a:bodyPr/>
          <a:lstStyle/>
          <a:p>
            <a:endParaRPr lang="en-US"/>
          </a:p>
        </p:txBody>
      </p:sp>
      <p:pic>
        <p:nvPicPr>
          <p:cNvPr id="3074" name="Picture 2" descr="http://startuphat.com/wp-content/uploads/2013/06/services-vs-produ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7"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tartuphat.com/wp-content/uploads/2013/06/services-vs-products.jpg">
            <a:extLst>
              <a:ext uri="{FF2B5EF4-FFF2-40B4-BE49-F238E27FC236}">
                <a16:creationId xmlns:a16="http://schemas.microsoft.com/office/drawing/2014/main" id="{A2DC4888-ABD6-4D8B-8B4D-13E889E1F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333"/>
          <a:stretch/>
        </p:blipFill>
        <p:spPr bwMode="auto">
          <a:xfrm flipH="1">
            <a:off x="9120884" y="0"/>
            <a:ext cx="14779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tartuphat.com/wp-content/uploads/2013/06/services-vs-products.jpg">
            <a:extLst>
              <a:ext uri="{FF2B5EF4-FFF2-40B4-BE49-F238E27FC236}">
                <a16:creationId xmlns:a16="http://schemas.microsoft.com/office/drawing/2014/main" id="{69081AEB-A7E9-4E9B-BC9E-8CD3779BAF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333"/>
          <a:stretch/>
        </p:blipFill>
        <p:spPr bwMode="auto">
          <a:xfrm>
            <a:off x="10595416" y="-13700"/>
            <a:ext cx="1672784" cy="6871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8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EBF1D0CF-4FC0-137D-C7D1-D5A9C8282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75468"/>
            <a:ext cx="10481950" cy="7185868"/>
          </a:xfrm>
          <a:prstGeom prst="rect">
            <a:avLst/>
          </a:prstGeom>
        </p:spPr>
      </p:pic>
      <p:sp>
        <p:nvSpPr>
          <p:cNvPr id="4" name="TextBox 3">
            <a:extLst>
              <a:ext uri="{FF2B5EF4-FFF2-40B4-BE49-F238E27FC236}">
                <a16:creationId xmlns:a16="http://schemas.microsoft.com/office/drawing/2014/main" id="{790ECB04-1451-ECCD-BE5B-6525374C75D2}"/>
              </a:ext>
            </a:extLst>
          </p:cNvPr>
          <p:cNvSpPr txBox="1"/>
          <p:nvPr/>
        </p:nvSpPr>
        <p:spPr>
          <a:xfrm>
            <a:off x="2714428" y="2951925"/>
            <a:ext cx="1628972" cy="400110"/>
          </a:xfrm>
          <a:prstGeom prst="rect">
            <a:avLst/>
          </a:prstGeom>
          <a:noFill/>
        </p:spPr>
        <p:txBody>
          <a:bodyPr wrap="none" rtlCol="0">
            <a:spAutoFit/>
          </a:bodyPr>
          <a:lstStyle/>
          <a:p>
            <a:r>
              <a:rPr lang="en-US" sz="2000" b="1" dirty="0">
                <a:solidFill>
                  <a:srgbClr val="FFFF00"/>
                </a:solidFill>
              </a:rPr>
              <a:t>Smartphone</a:t>
            </a:r>
            <a:endParaRPr lang="en-CA" sz="2000" b="1" dirty="0">
              <a:solidFill>
                <a:srgbClr val="FFFF00"/>
              </a:solidFill>
            </a:endParaRPr>
          </a:p>
        </p:txBody>
      </p:sp>
      <p:sp>
        <p:nvSpPr>
          <p:cNvPr id="5" name="TextBox 4">
            <a:extLst>
              <a:ext uri="{FF2B5EF4-FFF2-40B4-BE49-F238E27FC236}">
                <a16:creationId xmlns:a16="http://schemas.microsoft.com/office/drawing/2014/main" id="{B5228216-7761-CF96-99C8-16F2B4CC5131}"/>
              </a:ext>
            </a:extLst>
          </p:cNvPr>
          <p:cNvSpPr txBox="1"/>
          <p:nvPr/>
        </p:nvSpPr>
        <p:spPr>
          <a:xfrm>
            <a:off x="5336498" y="2951925"/>
            <a:ext cx="1305165" cy="400110"/>
          </a:xfrm>
          <a:prstGeom prst="rect">
            <a:avLst/>
          </a:prstGeom>
          <a:noFill/>
        </p:spPr>
        <p:txBody>
          <a:bodyPr wrap="none" rtlCol="0">
            <a:spAutoFit/>
          </a:bodyPr>
          <a:lstStyle/>
          <a:p>
            <a:r>
              <a:rPr lang="en-US" sz="2000" b="1" dirty="0">
                <a:solidFill>
                  <a:srgbClr val="FFFF00"/>
                </a:solidFill>
              </a:rPr>
              <a:t>Air travel</a:t>
            </a:r>
            <a:endParaRPr lang="en-CA" sz="2000" b="1" dirty="0">
              <a:solidFill>
                <a:srgbClr val="FFFF00"/>
              </a:solidFill>
            </a:endParaRPr>
          </a:p>
        </p:txBody>
      </p:sp>
      <p:sp>
        <p:nvSpPr>
          <p:cNvPr id="6" name="TextBox 5">
            <a:extLst>
              <a:ext uri="{FF2B5EF4-FFF2-40B4-BE49-F238E27FC236}">
                <a16:creationId xmlns:a16="http://schemas.microsoft.com/office/drawing/2014/main" id="{5DE64EAC-C63D-4C12-7D47-CEDEB9F8806F}"/>
              </a:ext>
            </a:extLst>
          </p:cNvPr>
          <p:cNvSpPr txBox="1"/>
          <p:nvPr/>
        </p:nvSpPr>
        <p:spPr>
          <a:xfrm>
            <a:off x="7958433" y="2967335"/>
            <a:ext cx="1066318" cy="400110"/>
          </a:xfrm>
          <a:prstGeom prst="rect">
            <a:avLst/>
          </a:prstGeom>
          <a:noFill/>
        </p:spPr>
        <p:txBody>
          <a:bodyPr wrap="none" rtlCol="0">
            <a:spAutoFit/>
          </a:bodyPr>
          <a:lstStyle/>
          <a:p>
            <a:r>
              <a:rPr lang="en-US" sz="2000" b="1" dirty="0">
                <a:solidFill>
                  <a:srgbClr val="FFFF00"/>
                </a:solidFill>
              </a:rPr>
              <a:t>Haircut</a:t>
            </a:r>
            <a:endParaRPr lang="en-CA" sz="2000" b="1" dirty="0">
              <a:solidFill>
                <a:srgbClr val="FFFF00"/>
              </a:solidFill>
            </a:endParaRPr>
          </a:p>
        </p:txBody>
      </p:sp>
      <p:sp>
        <p:nvSpPr>
          <p:cNvPr id="7" name="TextBox 6">
            <a:extLst>
              <a:ext uri="{FF2B5EF4-FFF2-40B4-BE49-F238E27FC236}">
                <a16:creationId xmlns:a16="http://schemas.microsoft.com/office/drawing/2014/main" id="{BEFC710F-40C4-9D95-1CFF-E046200194FE}"/>
              </a:ext>
            </a:extLst>
          </p:cNvPr>
          <p:cNvSpPr txBox="1"/>
          <p:nvPr/>
        </p:nvSpPr>
        <p:spPr>
          <a:xfrm>
            <a:off x="9184156" y="2623601"/>
            <a:ext cx="813043" cy="400110"/>
          </a:xfrm>
          <a:prstGeom prst="rect">
            <a:avLst/>
          </a:prstGeom>
          <a:noFill/>
        </p:spPr>
        <p:txBody>
          <a:bodyPr wrap="none" rtlCol="0">
            <a:spAutoFit/>
          </a:bodyPr>
          <a:lstStyle/>
          <a:p>
            <a:r>
              <a:rPr lang="en-US" sz="2000" b="1" dirty="0">
                <a:solidFill>
                  <a:srgbClr val="FFFF00"/>
                </a:solidFill>
              </a:rPr>
              <a:t>Legal</a:t>
            </a:r>
            <a:endParaRPr lang="en-CA" sz="2000" b="1" dirty="0">
              <a:solidFill>
                <a:srgbClr val="FFFF00"/>
              </a:solidFill>
            </a:endParaRPr>
          </a:p>
        </p:txBody>
      </p:sp>
      <p:sp>
        <p:nvSpPr>
          <p:cNvPr id="8" name="TextBox 7">
            <a:extLst>
              <a:ext uri="{FF2B5EF4-FFF2-40B4-BE49-F238E27FC236}">
                <a16:creationId xmlns:a16="http://schemas.microsoft.com/office/drawing/2014/main" id="{8D1CD774-72D9-876B-628B-02C2F379A006}"/>
              </a:ext>
            </a:extLst>
          </p:cNvPr>
          <p:cNvSpPr txBox="1"/>
          <p:nvPr/>
        </p:nvSpPr>
        <p:spPr>
          <a:xfrm>
            <a:off x="1670162" y="2590799"/>
            <a:ext cx="1473480" cy="400110"/>
          </a:xfrm>
          <a:prstGeom prst="rect">
            <a:avLst/>
          </a:prstGeom>
          <a:noFill/>
        </p:spPr>
        <p:txBody>
          <a:bodyPr wrap="none" rtlCol="0">
            <a:spAutoFit/>
          </a:bodyPr>
          <a:lstStyle/>
          <a:p>
            <a:r>
              <a:rPr lang="en-US" sz="2000" b="1" dirty="0">
                <a:solidFill>
                  <a:srgbClr val="FFFF00"/>
                </a:solidFill>
              </a:rPr>
              <a:t>Appliances</a:t>
            </a:r>
            <a:endParaRPr lang="en-CA" sz="2000" b="1" dirty="0">
              <a:solidFill>
                <a:srgbClr val="FFFF00"/>
              </a:solidFill>
            </a:endParaRPr>
          </a:p>
        </p:txBody>
      </p:sp>
      <p:sp>
        <p:nvSpPr>
          <p:cNvPr id="9" name="TextBox 8">
            <a:extLst>
              <a:ext uri="{FF2B5EF4-FFF2-40B4-BE49-F238E27FC236}">
                <a16:creationId xmlns:a16="http://schemas.microsoft.com/office/drawing/2014/main" id="{46A29524-4E9B-32B4-B579-847949D07656}"/>
              </a:ext>
            </a:extLst>
          </p:cNvPr>
          <p:cNvSpPr txBox="1"/>
          <p:nvPr/>
        </p:nvSpPr>
        <p:spPr>
          <a:xfrm>
            <a:off x="6486284" y="2590798"/>
            <a:ext cx="1502334" cy="400110"/>
          </a:xfrm>
          <a:prstGeom prst="rect">
            <a:avLst/>
          </a:prstGeom>
          <a:noFill/>
        </p:spPr>
        <p:txBody>
          <a:bodyPr wrap="none" rtlCol="0">
            <a:spAutoFit/>
          </a:bodyPr>
          <a:lstStyle/>
          <a:p>
            <a:r>
              <a:rPr lang="en-US" sz="2000" b="1" dirty="0">
                <a:solidFill>
                  <a:srgbClr val="FFFF00"/>
                </a:solidFill>
              </a:rPr>
              <a:t>Car repairs</a:t>
            </a:r>
            <a:endParaRPr lang="en-CA" sz="2000" b="1" dirty="0">
              <a:solidFill>
                <a:srgbClr val="FFFF00"/>
              </a:solidFill>
            </a:endParaRPr>
          </a:p>
        </p:txBody>
      </p:sp>
      <p:sp>
        <p:nvSpPr>
          <p:cNvPr id="10" name="TextBox 9">
            <a:extLst>
              <a:ext uri="{FF2B5EF4-FFF2-40B4-BE49-F238E27FC236}">
                <a16:creationId xmlns:a16="http://schemas.microsoft.com/office/drawing/2014/main" id="{155D78B5-4F6A-49B2-CE0E-90AB519245CB}"/>
              </a:ext>
            </a:extLst>
          </p:cNvPr>
          <p:cNvSpPr txBox="1"/>
          <p:nvPr/>
        </p:nvSpPr>
        <p:spPr>
          <a:xfrm>
            <a:off x="4202303" y="2612471"/>
            <a:ext cx="1588897" cy="400110"/>
          </a:xfrm>
          <a:prstGeom prst="rect">
            <a:avLst/>
          </a:prstGeom>
          <a:noFill/>
        </p:spPr>
        <p:txBody>
          <a:bodyPr wrap="none" rtlCol="0">
            <a:spAutoFit/>
          </a:bodyPr>
          <a:lstStyle/>
          <a:p>
            <a:r>
              <a:rPr lang="en-US" sz="2000" b="1" dirty="0">
                <a:solidFill>
                  <a:srgbClr val="FFFF00"/>
                </a:solidFill>
              </a:rPr>
              <a:t>Restaurants</a:t>
            </a:r>
            <a:endParaRPr lang="en-CA" sz="2000" b="1" dirty="0">
              <a:solidFill>
                <a:srgbClr val="FFFF00"/>
              </a:solidFill>
            </a:endParaRPr>
          </a:p>
        </p:txBody>
      </p:sp>
      <p:sp>
        <p:nvSpPr>
          <p:cNvPr id="11" name="TextBox 10">
            <a:extLst>
              <a:ext uri="{FF2B5EF4-FFF2-40B4-BE49-F238E27FC236}">
                <a16:creationId xmlns:a16="http://schemas.microsoft.com/office/drawing/2014/main" id="{6AF1C3C8-9664-5F01-F29A-8C127A302E18}"/>
              </a:ext>
            </a:extLst>
          </p:cNvPr>
          <p:cNvSpPr txBox="1"/>
          <p:nvPr/>
        </p:nvSpPr>
        <p:spPr>
          <a:xfrm>
            <a:off x="2721943" y="3352800"/>
            <a:ext cx="1177374" cy="400110"/>
          </a:xfrm>
          <a:prstGeom prst="rect">
            <a:avLst/>
          </a:prstGeom>
          <a:noFill/>
        </p:spPr>
        <p:txBody>
          <a:bodyPr wrap="none" rtlCol="0">
            <a:spAutoFit/>
          </a:bodyPr>
          <a:lstStyle/>
          <a:p>
            <a:r>
              <a:rPr lang="en-US" sz="2000" b="1" dirty="0">
                <a:solidFill>
                  <a:schemeClr val="bg1"/>
                </a:solidFill>
              </a:rPr>
              <a:t>Tangible</a:t>
            </a:r>
            <a:endParaRPr lang="en-CA" sz="2000" b="1" dirty="0">
              <a:solidFill>
                <a:schemeClr val="bg1"/>
              </a:solidFill>
            </a:endParaRPr>
          </a:p>
        </p:txBody>
      </p:sp>
      <p:sp>
        <p:nvSpPr>
          <p:cNvPr id="12" name="TextBox 11">
            <a:extLst>
              <a:ext uri="{FF2B5EF4-FFF2-40B4-BE49-F238E27FC236}">
                <a16:creationId xmlns:a16="http://schemas.microsoft.com/office/drawing/2014/main" id="{8DEB8880-5C02-2EE8-E3C5-5E1783704246}"/>
              </a:ext>
            </a:extLst>
          </p:cNvPr>
          <p:cNvSpPr txBox="1"/>
          <p:nvPr/>
        </p:nvSpPr>
        <p:spPr>
          <a:xfrm>
            <a:off x="7884780" y="3360996"/>
            <a:ext cx="1372492" cy="400110"/>
          </a:xfrm>
          <a:prstGeom prst="rect">
            <a:avLst/>
          </a:prstGeom>
          <a:noFill/>
        </p:spPr>
        <p:txBody>
          <a:bodyPr wrap="none" rtlCol="0">
            <a:spAutoFit/>
          </a:bodyPr>
          <a:lstStyle/>
          <a:p>
            <a:r>
              <a:rPr lang="en-US" sz="2000" b="1" dirty="0">
                <a:solidFill>
                  <a:schemeClr val="bg1"/>
                </a:solidFill>
              </a:rPr>
              <a:t>Intangible</a:t>
            </a:r>
            <a:endParaRPr lang="en-CA" sz="2000" b="1" dirty="0">
              <a:solidFill>
                <a:schemeClr val="bg1"/>
              </a:solidFill>
            </a:endParaRPr>
          </a:p>
        </p:txBody>
      </p:sp>
      <p:sp>
        <p:nvSpPr>
          <p:cNvPr id="13" name="TextBox 12">
            <a:extLst>
              <a:ext uri="{FF2B5EF4-FFF2-40B4-BE49-F238E27FC236}">
                <a16:creationId xmlns:a16="http://schemas.microsoft.com/office/drawing/2014/main" id="{B93CDB1B-F97B-76B3-20DC-DB5B8B771DEB}"/>
              </a:ext>
            </a:extLst>
          </p:cNvPr>
          <p:cNvSpPr txBox="1"/>
          <p:nvPr/>
        </p:nvSpPr>
        <p:spPr>
          <a:xfrm>
            <a:off x="1905000" y="3783684"/>
            <a:ext cx="3260829" cy="400110"/>
          </a:xfrm>
          <a:prstGeom prst="rect">
            <a:avLst/>
          </a:prstGeom>
          <a:noFill/>
        </p:spPr>
        <p:txBody>
          <a:bodyPr wrap="none" rtlCol="0">
            <a:spAutoFit/>
          </a:bodyPr>
          <a:lstStyle/>
          <a:p>
            <a:r>
              <a:rPr lang="en-US" sz="2000" b="1" dirty="0">
                <a:solidFill>
                  <a:schemeClr val="bg1"/>
                </a:solidFill>
              </a:rPr>
              <a:t>Can be stored (inventory)</a:t>
            </a:r>
            <a:endParaRPr lang="en-CA" sz="2000" b="1" dirty="0">
              <a:solidFill>
                <a:schemeClr val="bg1"/>
              </a:solidFill>
            </a:endParaRPr>
          </a:p>
        </p:txBody>
      </p:sp>
      <p:sp>
        <p:nvSpPr>
          <p:cNvPr id="15" name="TextBox 14">
            <a:extLst>
              <a:ext uri="{FF2B5EF4-FFF2-40B4-BE49-F238E27FC236}">
                <a16:creationId xmlns:a16="http://schemas.microsoft.com/office/drawing/2014/main" id="{CFE01480-5492-7934-C44A-0EB1E6D4A826}"/>
              </a:ext>
            </a:extLst>
          </p:cNvPr>
          <p:cNvSpPr txBox="1"/>
          <p:nvPr/>
        </p:nvSpPr>
        <p:spPr>
          <a:xfrm>
            <a:off x="6732655" y="6050626"/>
            <a:ext cx="3817071" cy="400110"/>
          </a:xfrm>
          <a:prstGeom prst="rect">
            <a:avLst/>
          </a:prstGeom>
          <a:noFill/>
        </p:spPr>
        <p:txBody>
          <a:bodyPr wrap="none" rtlCol="0">
            <a:spAutoFit/>
          </a:bodyPr>
          <a:lstStyle/>
          <a:p>
            <a:r>
              <a:rPr lang="en-US" sz="2000" b="1" i="0" dirty="0" err="1">
                <a:solidFill>
                  <a:schemeClr val="bg1"/>
                </a:solidFill>
                <a:effectLst/>
                <a:latin typeface="+mj-lt"/>
                <a:cs typeface="Calibri" panose="020F0502020204030204" pitchFamily="34" charset="0"/>
              </a:rPr>
              <a:t>Labour</a:t>
            </a:r>
            <a:r>
              <a:rPr lang="en-US" sz="2000" b="1" i="0" dirty="0">
                <a:solidFill>
                  <a:schemeClr val="bg1"/>
                </a:solidFill>
                <a:effectLst/>
                <a:latin typeface="+mj-lt"/>
                <a:cs typeface="Calibri" panose="020F0502020204030204" pitchFamily="34" charset="0"/>
              </a:rPr>
              <a:t> intensive, inconsistent</a:t>
            </a:r>
            <a:endParaRPr lang="en-CA" sz="2000" b="1" dirty="0">
              <a:solidFill>
                <a:schemeClr val="bg1"/>
              </a:solidFill>
              <a:latin typeface="+mj-lt"/>
              <a:cs typeface="Calibri" panose="020F0502020204030204" pitchFamily="34" charset="0"/>
            </a:endParaRPr>
          </a:p>
        </p:txBody>
      </p:sp>
      <p:sp>
        <p:nvSpPr>
          <p:cNvPr id="16" name="TextBox 15">
            <a:extLst>
              <a:ext uri="{FF2B5EF4-FFF2-40B4-BE49-F238E27FC236}">
                <a16:creationId xmlns:a16="http://schemas.microsoft.com/office/drawing/2014/main" id="{E50D8F46-9334-7558-FD0D-42393251ECFD}"/>
              </a:ext>
            </a:extLst>
          </p:cNvPr>
          <p:cNvSpPr txBox="1"/>
          <p:nvPr/>
        </p:nvSpPr>
        <p:spPr>
          <a:xfrm>
            <a:off x="2283566" y="5896738"/>
            <a:ext cx="2731838" cy="707886"/>
          </a:xfrm>
          <a:prstGeom prst="rect">
            <a:avLst/>
          </a:prstGeom>
          <a:noFill/>
        </p:spPr>
        <p:txBody>
          <a:bodyPr wrap="none" rtlCol="0">
            <a:spAutoFit/>
          </a:bodyPr>
          <a:lstStyle/>
          <a:p>
            <a:r>
              <a:rPr lang="en-US" sz="2000" b="1" dirty="0">
                <a:solidFill>
                  <a:schemeClr val="bg1"/>
                </a:solidFill>
              </a:rPr>
              <a:t>Manufactured under </a:t>
            </a:r>
            <a:br>
              <a:rPr lang="en-US" sz="2000" b="1" dirty="0">
                <a:solidFill>
                  <a:schemeClr val="bg1"/>
                </a:solidFill>
              </a:rPr>
            </a:br>
            <a:r>
              <a:rPr lang="en-US" sz="2000" b="1" dirty="0">
                <a:solidFill>
                  <a:schemeClr val="bg1"/>
                </a:solidFill>
              </a:rPr>
              <a:t>controlled conditions</a:t>
            </a:r>
            <a:endParaRPr lang="en-CA" sz="2000" b="1" dirty="0">
              <a:solidFill>
                <a:schemeClr val="bg1"/>
              </a:solidFill>
            </a:endParaRPr>
          </a:p>
        </p:txBody>
      </p:sp>
      <p:sp>
        <p:nvSpPr>
          <p:cNvPr id="17" name="TextBox 16">
            <a:extLst>
              <a:ext uri="{FF2B5EF4-FFF2-40B4-BE49-F238E27FC236}">
                <a16:creationId xmlns:a16="http://schemas.microsoft.com/office/drawing/2014/main" id="{C4090B9E-1D1B-1868-66C5-8412535FF9A9}"/>
              </a:ext>
            </a:extLst>
          </p:cNvPr>
          <p:cNvSpPr txBox="1"/>
          <p:nvPr/>
        </p:nvSpPr>
        <p:spPr>
          <a:xfrm>
            <a:off x="2462975" y="5528537"/>
            <a:ext cx="2052165" cy="400110"/>
          </a:xfrm>
          <a:prstGeom prst="rect">
            <a:avLst/>
          </a:prstGeom>
          <a:noFill/>
        </p:spPr>
        <p:txBody>
          <a:bodyPr wrap="none" rtlCol="0">
            <a:spAutoFit/>
          </a:bodyPr>
          <a:lstStyle/>
          <a:p>
            <a:r>
              <a:rPr lang="en-US" sz="2000" b="1" dirty="0">
                <a:solidFill>
                  <a:schemeClr val="bg1"/>
                </a:solidFill>
              </a:rPr>
              <a:t>Not customized</a:t>
            </a:r>
            <a:endParaRPr lang="en-CA" sz="2000" b="1" dirty="0">
              <a:solidFill>
                <a:schemeClr val="bg1"/>
              </a:solidFill>
            </a:endParaRPr>
          </a:p>
        </p:txBody>
      </p:sp>
      <p:sp>
        <p:nvSpPr>
          <p:cNvPr id="18" name="TextBox 17">
            <a:extLst>
              <a:ext uri="{FF2B5EF4-FFF2-40B4-BE49-F238E27FC236}">
                <a16:creationId xmlns:a16="http://schemas.microsoft.com/office/drawing/2014/main" id="{1895C059-BC54-4732-2860-CD8AF83B19E8}"/>
              </a:ext>
            </a:extLst>
          </p:cNvPr>
          <p:cNvSpPr txBox="1"/>
          <p:nvPr/>
        </p:nvSpPr>
        <p:spPr>
          <a:xfrm>
            <a:off x="7543800" y="5569737"/>
            <a:ext cx="2308645" cy="400110"/>
          </a:xfrm>
          <a:prstGeom prst="rect">
            <a:avLst/>
          </a:prstGeom>
          <a:noFill/>
        </p:spPr>
        <p:txBody>
          <a:bodyPr wrap="none" rtlCol="0">
            <a:spAutoFit/>
          </a:bodyPr>
          <a:lstStyle/>
          <a:p>
            <a:r>
              <a:rPr lang="en-US" sz="2000" b="1" dirty="0">
                <a:solidFill>
                  <a:schemeClr val="bg1"/>
                </a:solidFill>
              </a:rPr>
              <a:t>Often customized</a:t>
            </a:r>
            <a:endParaRPr lang="en-CA" sz="2000" b="1" dirty="0">
              <a:solidFill>
                <a:schemeClr val="bg1"/>
              </a:solidFill>
            </a:endParaRPr>
          </a:p>
        </p:txBody>
      </p:sp>
      <p:sp>
        <p:nvSpPr>
          <p:cNvPr id="19" name="TextBox 18">
            <a:extLst>
              <a:ext uri="{FF2B5EF4-FFF2-40B4-BE49-F238E27FC236}">
                <a16:creationId xmlns:a16="http://schemas.microsoft.com/office/drawing/2014/main" id="{0B40DF9F-8794-76DE-2818-957CFBBA124E}"/>
              </a:ext>
            </a:extLst>
          </p:cNvPr>
          <p:cNvSpPr txBox="1"/>
          <p:nvPr/>
        </p:nvSpPr>
        <p:spPr>
          <a:xfrm>
            <a:off x="1597481" y="4649473"/>
            <a:ext cx="4104009" cy="400110"/>
          </a:xfrm>
          <a:prstGeom prst="rect">
            <a:avLst/>
          </a:prstGeom>
          <a:noFill/>
        </p:spPr>
        <p:txBody>
          <a:bodyPr wrap="none" rtlCol="0">
            <a:spAutoFit/>
          </a:bodyPr>
          <a:lstStyle/>
          <a:p>
            <a:r>
              <a:rPr lang="en-US" sz="2000" b="1" dirty="0">
                <a:solidFill>
                  <a:schemeClr val="bg1"/>
                </a:solidFill>
              </a:rPr>
              <a:t>Evaluated on physical properties</a:t>
            </a:r>
            <a:endParaRPr lang="en-CA" sz="2000" b="1" dirty="0">
              <a:solidFill>
                <a:schemeClr val="bg1"/>
              </a:solidFill>
            </a:endParaRPr>
          </a:p>
        </p:txBody>
      </p:sp>
      <p:sp>
        <p:nvSpPr>
          <p:cNvPr id="20" name="TextBox 19">
            <a:extLst>
              <a:ext uri="{FF2B5EF4-FFF2-40B4-BE49-F238E27FC236}">
                <a16:creationId xmlns:a16="http://schemas.microsoft.com/office/drawing/2014/main" id="{22DDDA24-5976-F0DD-C8F2-91347F328C28}"/>
              </a:ext>
            </a:extLst>
          </p:cNvPr>
          <p:cNvSpPr txBox="1"/>
          <p:nvPr/>
        </p:nvSpPr>
        <p:spPr>
          <a:xfrm>
            <a:off x="6612454" y="4648200"/>
            <a:ext cx="3900427" cy="400110"/>
          </a:xfrm>
          <a:prstGeom prst="rect">
            <a:avLst/>
          </a:prstGeom>
          <a:noFill/>
        </p:spPr>
        <p:txBody>
          <a:bodyPr wrap="none" rtlCol="0">
            <a:spAutoFit/>
          </a:bodyPr>
          <a:lstStyle/>
          <a:p>
            <a:r>
              <a:rPr lang="en-US" sz="2000" b="1" dirty="0">
                <a:solidFill>
                  <a:schemeClr val="bg1"/>
                </a:solidFill>
              </a:rPr>
              <a:t>Evaluated on quality of service</a:t>
            </a:r>
            <a:endParaRPr lang="en-CA" sz="2000" b="1" dirty="0">
              <a:solidFill>
                <a:schemeClr val="bg1"/>
              </a:solidFill>
            </a:endParaRPr>
          </a:p>
        </p:txBody>
      </p:sp>
      <p:sp>
        <p:nvSpPr>
          <p:cNvPr id="21" name="TextBox 20">
            <a:extLst>
              <a:ext uri="{FF2B5EF4-FFF2-40B4-BE49-F238E27FC236}">
                <a16:creationId xmlns:a16="http://schemas.microsoft.com/office/drawing/2014/main" id="{B3F518C3-5237-007D-3A79-B478D38C31DA}"/>
              </a:ext>
            </a:extLst>
          </p:cNvPr>
          <p:cNvSpPr txBox="1"/>
          <p:nvPr/>
        </p:nvSpPr>
        <p:spPr>
          <a:xfrm>
            <a:off x="2415804" y="5105400"/>
            <a:ext cx="2069797" cy="400110"/>
          </a:xfrm>
          <a:prstGeom prst="rect">
            <a:avLst/>
          </a:prstGeom>
          <a:noFill/>
        </p:spPr>
        <p:txBody>
          <a:bodyPr wrap="none" rtlCol="0">
            <a:spAutoFit/>
          </a:bodyPr>
          <a:lstStyle/>
          <a:p>
            <a:r>
              <a:rPr lang="en-US" sz="2000" b="1" dirty="0">
                <a:solidFill>
                  <a:schemeClr val="bg1"/>
                </a:solidFill>
              </a:rPr>
              <a:t>Long ownership</a:t>
            </a:r>
            <a:endParaRPr lang="en-CA" sz="2000" b="1" dirty="0">
              <a:solidFill>
                <a:schemeClr val="bg1"/>
              </a:solidFill>
            </a:endParaRPr>
          </a:p>
        </p:txBody>
      </p:sp>
      <p:sp>
        <p:nvSpPr>
          <p:cNvPr id="22" name="TextBox 21">
            <a:extLst>
              <a:ext uri="{FF2B5EF4-FFF2-40B4-BE49-F238E27FC236}">
                <a16:creationId xmlns:a16="http://schemas.microsoft.com/office/drawing/2014/main" id="{A0EC7F88-FA60-DC9B-25B5-F68FF5CE8DD1}"/>
              </a:ext>
            </a:extLst>
          </p:cNvPr>
          <p:cNvSpPr txBox="1"/>
          <p:nvPr/>
        </p:nvSpPr>
        <p:spPr>
          <a:xfrm>
            <a:off x="6646117" y="5130387"/>
            <a:ext cx="3866764" cy="400110"/>
          </a:xfrm>
          <a:prstGeom prst="rect">
            <a:avLst/>
          </a:prstGeom>
          <a:noFill/>
        </p:spPr>
        <p:txBody>
          <a:bodyPr wrap="none" rtlCol="0">
            <a:spAutoFit/>
          </a:bodyPr>
          <a:lstStyle/>
          <a:p>
            <a:r>
              <a:rPr lang="en-US" sz="2000" b="1" dirty="0">
                <a:solidFill>
                  <a:schemeClr val="bg1"/>
                </a:solidFill>
              </a:rPr>
              <a:t>Consumed and can’t be owned</a:t>
            </a:r>
            <a:endParaRPr lang="en-CA" sz="2000" b="1" dirty="0">
              <a:solidFill>
                <a:schemeClr val="bg1"/>
              </a:solidFill>
            </a:endParaRPr>
          </a:p>
        </p:txBody>
      </p:sp>
      <p:sp>
        <p:nvSpPr>
          <p:cNvPr id="24" name="TextBox 23">
            <a:extLst>
              <a:ext uri="{FF2B5EF4-FFF2-40B4-BE49-F238E27FC236}">
                <a16:creationId xmlns:a16="http://schemas.microsoft.com/office/drawing/2014/main" id="{05278608-B5FE-C702-448E-7BD0567CD7EB}"/>
              </a:ext>
            </a:extLst>
          </p:cNvPr>
          <p:cNvSpPr txBox="1"/>
          <p:nvPr/>
        </p:nvSpPr>
        <p:spPr>
          <a:xfrm>
            <a:off x="6824713" y="3800063"/>
            <a:ext cx="3697615" cy="400110"/>
          </a:xfrm>
          <a:prstGeom prst="rect">
            <a:avLst/>
          </a:prstGeom>
          <a:noFill/>
        </p:spPr>
        <p:txBody>
          <a:bodyPr wrap="none" rtlCol="0">
            <a:spAutoFit/>
          </a:bodyPr>
          <a:lstStyle/>
          <a:p>
            <a:r>
              <a:rPr lang="en-US" sz="2000" b="1" dirty="0">
                <a:solidFill>
                  <a:schemeClr val="bg1"/>
                </a:solidFill>
              </a:rPr>
              <a:t>Perishable and time sensitive</a:t>
            </a:r>
            <a:endParaRPr lang="en-CA" sz="2000" b="1" dirty="0">
              <a:solidFill>
                <a:schemeClr val="bg1"/>
              </a:solidFill>
            </a:endParaRPr>
          </a:p>
        </p:txBody>
      </p:sp>
      <p:sp>
        <p:nvSpPr>
          <p:cNvPr id="25" name="TextBox 24">
            <a:extLst>
              <a:ext uri="{FF2B5EF4-FFF2-40B4-BE49-F238E27FC236}">
                <a16:creationId xmlns:a16="http://schemas.microsoft.com/office/drawing/2014/main" id="{512BF8EE-72B9-4FDE-A602-95B9BAE80852}"/>
              </a:ext>
            </a:extLst>
          </p:cNvPr>
          <p:cNvSpPr txBox="1"/>
          <p:nvPr/>
        </p:nvSpPr>
        <p:spPr>
          <a:xfrm>
            <a:off x="2467256" y="4206821"/>
            <a:ext cx="1819729" cy="400110"/>
          </a:xfrm>
          <a:prstGeom prst="rect">
            <a:avLst/>
          </a:prstGeom>
          <a:noFill/>
        </p:spPr>
        <p:txBody>
          <a:bodyPr wrap="none" rtlCol="0">
            <a:spAutoFit/>
          </a:bodyPr>
          <a:lstStyle/>
          <a:p>
            <a:r>
              <a:rPr lang="en-US" sz="2000" b="1" dirty="0">
                <a:solidFill>
                  <a:schemeClr val="bg1"/>
                </a:solidFill>
              </a:rPr>
              <a:t>Pre-produced</a:t>
            </a:r>
            <a:endParaRPr lang="en-CA" sz="2000" b="1" dirty="0">
              <a:solidFill>
                <a:schemeClr val="bg1"/>
              </a:solidFill>
            </a:endParaRPr>
          </a:p>
        </p:txBody>
      </p:sp>
      <p:sp>
        <p:nvSpPr>
          <p:cNvPr id="26" name="TextBox 25">
            <a:extLst>
              <a:ext uri="{FF2B5EF4-FFF2-40B4-BE49-F238E27FC236}">
                <a16:creationId xmlns:a16="http://schemas.microsoft.com/office/drawing/2014/main" id="{E831EF24-2821-C12E-005C-DEC2B8465BDF}"/>
              </a:ext>
            </a:extLst>
          </p:cNvPr>
          <p:cNvSpPr txBox="1"/>
          <p:nvPr/>
        </p:nvSpPr>
        <p:spPr>
          <a:xfrm>
            <a:off x="6019800" y="4228470"/>
            <a:ext cx="4971233" cy="400110"/>
          </a:xfrm>
          <a:prstGeom prst="rect">
            <a:avLst/>
          </a:prstGeom>
          <a:noFill/>
        </p:spPr>
        <p:txBody>
          <a:bodyPr wrap="none" rtlCol="0">
            <a:spAutoFit/>
          </a:bodyPr>
          <a:lstStyle/>
          <a:p>
            <a:r>
              <a:rPr lang="en-US" sz="2000" b="1" dirty="0">
                <a:solidFill>
                  <a:schemeClr val="bg1"/>
                </a:solidFill>
              </a:rPr>
              <a:t>Produced &amp; consumed at the same time</a:t>
            </a:r>
            <a:endParaRPr lang="en-CA" sz="2000" b="1" dirty="0">
              <a:solidFill>
                <a:schemeClr val="bg1"/>
              </a:solidFill>
            </a:endParaRPr>
          </a:p>
        </p:txBody>
      </p:sp>
    </p:spTree>
    <p:extLst>
      <p:ext uri="{BB962C8B-B14F-4D97-AF65-F5344CB8AC3E}">
        <p14:creationId xmlns:p14="http://schemas.microsoft.com/office/powerpoint/2010/main" val="3414990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p:bldP spid="18" grpId="0"/>
      <p:bldP spid="19" grpId="0"/>
      <p:bldP spid="20" grpId="0"/>
      <p:bldP spid="21" grpId="0"/>
      <p:bldP spid="22" grpId="0"/>
      <p:bldP spid="24" grpId="0"/>
      <p:bldP spid="25" grpId="0"/>
      <p:bldP spid="26"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4775</TotalTime>
  <Words>1214</Words>
  <Application>Microsoft Office PowerPoint</Application>
  <PresentationFormat>Widescreen</PresentationFormat>
  <Paragraphs>214</Paragraphs>
  <Slides>66</Slides>
  <Notes>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Footlight MT Light</vt:lpstr>
      <vt:lpstr>FranklinITCPro-Light</vt:lpstr>
      <vt:lpstr>Times New Roman</vt:lpstr>
      <vt:lpstr>Trebuchet MS</vt:lpstr>
      <vt:lpstr>Wingdings 3</vt:lpstr>
      <vt:lpstr>Facet</vt:lpstr>
      <vt:lpstr>PowerPoint Presentation</vt:lpstr>
      <vt:lpstr>Bringing Buyers and Sellers Together</vt:lpstr>
      <vt:lpstr>Types of Consumer Products</vt:lpstr>
      <vt:lpstr>Types of Consumer Products</vt:lpstr>
      <vt:lpstr>Types of Consumer Products</vt:lpstr>
      <vt:lpstr>Types of Consumer Products</vt:lpstr>
      <vt:lpstr>Others…</vt:lpstr>
      <vt:lpstr>Products vs Services</vt:lpstr>
      <vt:lpstr>PowerPoint Presentation</vt:lpstr>
      <vt:lpstr>Principles of  marketing  are the same</vt:lpstr>
      <vt:lpstr>A Brand</vt:lpstr>
      <vt:lpstr>PowerPoint Presentation</vt:lpstr>
      <vt:lpstr>PowerPoint Presentation</vt:lpstr>
      <vt:lpstr>PowerPoint Presentation</vt:lpstr>
      <vt:lpstr>Product vs Brand</vt:lpstr>
      <vt:lpstr>PowerPoint Presentation</vt:lpstr>
      <vt:lpstr>Brand Profile</vt:lpstr>
      <vt:lpstr>Tylenol</vt:lpstr>
      <vt:lpstr>Brand Profile</vt:lpstr>
      <vt:lpstr>Tylenol</vt:lpstr>
      <vt:lpstr>Brand Profile</vt:lpstr>
      <vt:lpstr>Tylenol</vt:lpstr>
      <vt:lpstr>Brand Profile</vt:lpstr>
      <vt:lpstr>Tylenol</vt:lpstr>
      <vt:lpstr>Whatever your normal is</vt:lpstr>
      <vt:lpstr>PowerPoint Presentation</vt:lpstr>
      <vt:lpstr>PowerPoint Presentation</vt:lpstr>
      <vt:lpstr>PowerPoint Presentation</vt:lpstr>
      <vt:lpstr>PowerPoint Presentation</vt:lpstr>
      <vt:lpstr>PowerPoint Presentation</vt:lpstr>
      <vt:lpstr>PowerPoint Presentation</vt:lpstr>
      <vt:lpstr>On Sept. 12, Wal-Mart introduces new ads with the slogan "Save Money. Live Better" replacing "Always Low Prices," which it had used for the previous 19 years. Marketers see the shift as an attempt to go beyond the rational appeal of low prices and forge an emotional bond with consumers.</vt:lpstr>
      <vt:lpstr>PowerPoint Presentation</vt:lpstr>
      <vt:lpstr>Gatorade</vt:lpstr>
      <vt:lpstr>PowerPoint Presentation</vt:lpstr>
      <vt:lpstr>PowerPoint Presentation</vt:lpstr>
      <vt:lpstr>PowerPoint Presentation</vt:lpstr>
      <vt:lpstr>Michelin</vt:lpstr>
      <vt:lpstr>PowerPoint Presentation</vt:lpstr>
      <vt:lpstr>PowerPoint Presentation</vt:lpstr>
      <vt:lpstr>PowerPoint Presentation</vt:lpstr>
      <vt:lpstr>PowerPoint Presentation</vt:lpstr>
      <vt:lpstr>Brand Portfolios:  Family vs  Independent Brands</vt:lpstr>
      <vt:lpstr>PowerPoint Presentation</vt:lpstr>
      <vt:lpstr>PowerPoint Presentation</vt:lpstr>
      <vt:lpstr>Family </vt:lpstr>
      <vt:lpstr>Family </vt:lpstr>
      <vt:lpstr>PowerPoint Presentation</vt:lpstr>
      <vt:lpstr>Family vs </vt:lpstr>
      <vt:lpstr>Family vs </vt:lpstr>
      <vt:lpstr>PowerPoint Presentation</vt:lpstr>
      <vt:lpstr>Family vs Independent Brands</vt:lpstr>
      <vt:lpstr>PowerPoint Presentation</vt:lpstr>
      <vt:lpstr>PowerPoint Presentation</vt:lpstr>
      <vt:lpstr>Family vs Independent Brands</vt:lpstr>
      <vt:lpstr>Brand Elasticity</vt:lpstr>
      <vt:lpstr>Family Brand Elasticity</vt:lpstr>
      <vt:lpstr>Family Brand Elasticity</vt:lpstr>
      <vt:lpstr>PowerPoint Presentation</vt:lpstr>
      <vt:lpstr>Brand Portfolio</vt:lpstr>
      <vt:lpstr>PowerPoint Presentation</vt:lpstr>
      <vt:lpstr>Extending to Related Categories</vt:lpstr>
      <vt:lpstr>PowerPoint Presentation</vt:lpstr>
      <vt:lpstr>PowerPoint Presentation</vt:lpstr>
      <vt:lpstr>PowerPoint Presentation</vt:lpstr>
      <vt:lpstr>Branding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dc:creator>
  <cp:lastModifiedBy>Dave Maguire</cp:lastModifiedBy>
  <cp:revision>55</cp:revision>
  <cp:lastPrinted>1601-01-01T00:00:00Z</cp:lastPrinted>
  <dcterms:created xsi:type="dcterms:W3CDTF">2014-01-12T15:17:27Z</dcterms:created>
  <dcterms:modified xsi:type="dcterms:W3CDTF">2023-05-30T09:34:13Z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TC010178121033</vt:lpwstr>
  </property>
</Properties>
</file>